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Century Gothic"/>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4D659C5-40CE-4DA7-BC9F-96A623B78386}">
  <a:tblStyle styleId="{B4D659C5-40CE-4DA7-BC9F-96A623B78386}" styleName="Table_0">
    <a:wholeTbl>
      <a:tcTxStyle b="off" i="off">
        <a:font>
          <a:latin typeface="Century Gothic"/>
          <a:ea typeface="Century Gothic"/>
          <a:cs typeface="Century Gothic"/>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F0E7E6"/>
          </a:solidFill>
        </a:fill>
      </a:tcStyle>
    </a:wholeTbl>
    <a:band1H>
      <a:tcTxStyle/>
      <a:tcStyle>
        <a:fill>
          <a:solidFill>
            <a:srgbClr val="E0CCCA"/>
          </a:solidFill>
        </a:fill>
      </a:tcStyle>
    </a:band1H>
    <a:band2H>
      <a:tcTxStyle/>
    </a:band2H>
    <a:band1V>
      <a:tcTxStyle/>
      <a:tcStyle>
        <a:fill>
          <a:solidFill>
            <a:srgbClr val="E0CCCA"/>
          </a:solidFill>
        </a:fill>
      </a:tcStyle>
    </a:band1V>
    <a:band2V>
      <a:tcTxStyle/>
    </a:band2V>
    <a:lastCol>
      <a:tcTxStyle b="on" i="off">
        <a:font>
          <a:latin typeface="Century Gothic"/>
          <a:ea typeface="Century Gothic"/>
          <a:cs typeface="Century Gothic"/>
        </a:font>
        <a:srgbClr val="FFFFFF"/>
      </a:tcTxStyle>
      <a:tcStyle>
        <a:fill>
          <a:solidFill>
            <a:srgbClr val="A53010"/>
          </a:solidFill>
        </a:fill>
      </a:tcStyle>
    </a:lastCol>
    <a:firstCol>
      <a:tcTxStyle b="on" i="off">
        <a:font>
          <a:latin typeface="Century Gothic"/>
          <a:ea typeface="Century Gothic"/>
          <a:cs typeface="Century Gothic"/>
        </a:font>
        <a:srgbClr val="FFFFFF"/>
      </a:tcTxStyle>
      <a:tcStyle>
        <a:fill>
          <a:solidFill>
            <a:srgbClr val="A53010"/>
          </a:solidFill>
        </a:fill>
      </a:tcStyle>
    </a:firstCol>
    <a:lastRow>
      <a:tcTxStyle b="on" i="off">
        <a:font>
          <a:latin typeface="Century Gothic"/>
          <a:ea typeface="Century Gothic"/>
          <a:cs typeface="Century Gothic"/>
        </a:font>
        <a:srgbClr val="FFFFFF"/>
      </a:tcTxStyle>
      <a:tcStyle>
        <a:tcBdr>
          <a:top>
            <a:ln cap="flat" cmpd="sng" w="38100">
              <a:solidFill>
                <a:srgbClr val="FFFFFF"/>
              </a:solidFill>
              <a:prstDash val="solid"/>
              <a:round/>
              <a:headEnd len="sm" w="sm" type="none"/>
              <a:tailEnd len="sm" w="sm" type="none"/>
            </a:ln>
          </a:top>
        </a:tcBdr>
        <a:fill>
          <a:solidFill>
            <a:srgbClr val="A53010"/>
          </a:solidFill>
        </a:fill>
      </a:tcStyle>
    </a:lastRow>
    <a:seCell>
      <a:tcTxStyle/>
    </a:seCell>
    <a:swCell>
      <a:tcTxStyle/>
    </a:swCell>
    <a:firstRow>
      <a:tcTxStyle b="on" i="off">
        <a:font>
          <a:latin typeface="Century Gothic"/>
          <a:ea typeface="Century Gothic"/>
          <a:cs typeface="Century Gothic"/>
        </a:font>
        <a:srgbClr val="FFFFFF"/>
      </a:tcTxStyle>
      <a:tcStyle>
        <a:tcBdr>
          <a:bottom>
            <a:ln cap="flat" cmpd="sng" w="38100">
              <a:solidFill>
                <a:srgbClr val="FFFFFF"/>
              </a:solidFill>
              <a:prstDash val="solid"/>
              <a:round/>
              <a:headEnd len="sm" w="sm" type="none"/>
              <a:tailEnd len="sm" w="sm" type="none"/>
            </a:ln>
          </a:bottom>
        </a:tcBdr>
        <a:fill>
          <a:solidFill>
            <a:srgbClr val="A53010"/>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CenturyGothic-bold.fntdata"/><Relationship Id="rId14" Type="http://schemas.openxmlformats.org/officeDocument/2006/relationships/slide" Target="slides/slide8.xml"/><Relationship Id="rId36" Type="http://schemas.openxmlformats.org/officeDocument/2006/relationships/font" Target="fonts/CenturyGothic-regular.fntdata"/><Relationship Id="rId17" Type="http://schemas.openxmlformats.org/officeDocument/2006/relationships/slide" Target="slides/slide11.xml"/><Relationship Id="rId39" Type="http://schemas.openxmlformats.org/officeDocument/2006/relationships/font" Target="fonts/CenturyGothic-boldItalic.fntdata"/><Relationship Id="rId16" Type="http://schemas.openxmlformats.org/officeDocument/2006/relationships/slide" Target="slides/slide10.xml"/><Relationship Id="rId38" Type="http://schemas.openxmlformats.org/officeDocument/2006/relationships/font" Target="fonts/CenturyGothic-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633b4b3c69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633b4b3c69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633b4b3c69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633b4b3c69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633b4b3c69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633b4b3c69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633b4b3c69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633b4b3c69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633b4b3c69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633b4b3c69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89024b5fe7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89024b5fe7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63393d2d06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63393d2d06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633b4b3c69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633b4b3c69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633b4b3c69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633b4b3c69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89024b5fe7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89024b5fe7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89024b5f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89024b5f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89024b5fe7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89024b5fe7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633b4b3c69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633b4b3c69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633b4b3c69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633b4b3c69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633b4b3c69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633b4b3c69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633b4b3c69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633b4b3c69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633b4b3c69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633b4b3c69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633b4b3c69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633b4b3c69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633b4b3c69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633b4b3c69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89024b5fe7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89024b5fe7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89024b5fe7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89024b5fe7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89bf5bb23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89bf5bb23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89bf5bb234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89bf5bb23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89bf5bb2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89bf5bb2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89bf5bb23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89bf5bb23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89bf5bb23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89bf5bb23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89024b5fe7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89024b5fe7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633b4b3c69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633b4b3c69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image" Target="../media/image15.png"/><Relationship Id="rId5"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hyperlink" Target="https://scholar.google.com/scholar_lookup?title=Free%20space%20optical%20communications%3A%20an%20overview%20of%20applications%20and%20technologies&amp;author=J.%20Kaufmann" TargetMode="External"/><Relationship Id="rId5" Type="http://schemas.openxmlformats.org/officeDocument/2006/relationships/hyperlink" Target="https://doi.org/10.1109/6.938713" TargetMode="External"/><Relationship Id="rId6" Type="http://schemas.openxmlformats.org/officeDocument/2006/relationships/hyperlink" Target="https://scholar.google.com/scholar_lookup?title=Fiber%20optics%20without%20fiber&amp;author=H.%20A.%20Willebrand&amp;author=B.%20S.%20Ghuman&amp;publication_year=2001" TargetMode="External"/><Relationship Id="rId7" Type="http://schemas.openxmlformats.org/officeDocument/2006/relationships/hyperlink" Target="https://doi.org/10.1016/j.ijleo.2013.04.100" TargetMode="External"/><Relationship Id="rId8" Type="http://schemas.openxmlformats.org/officeDocument/2006/relationships/hyperlink" Target="https://scholar.google.com/scholar_lookup?title=High%20speed%2C%20long%20reach%20OFDM-FSO%20transmission%20link%20incorporating%20OSSB%20and%20OTSB%20schemes&amp;author=V.%20Sharma&amp;author=G.%20Kaur&amp;publication_year=2013"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doi.org/10.1016/j.ijleo.2013.04.100" TargetMode="External"/><Relationship Id="rId4" Type="http://schemas.openxmlformats.org/officeDocument/2006/relationships/hyperlink" Target="https://scholar.google.com/scholar_lookup?title=High%20speed%2C%20long%20reach%20OFDM-FSO%20transmission%20link%20incorporating%20OSSB%20and%20OTSB%20schemes&amp;author=V.%20Sharma&amp;author=G.%20Kaur&amp;publication_year=2013" TargetMode="External"/><Relationship Id="rId9" Type="http://schemas.openxmlformats.org/officeDocument/2006/relationships/image" Target="../media/image2.png"/><Relationship Id="rId5" Type="http://schemas.openxmlformats.org/officeDocument/2006/relationships/hyperlink" Target="https://doi.org/10.1016/j.ijleo.2012.08.067" TargetMode="External"/><Relationship Id="rId6" Type="http://schemas.openxmlformats.org/officeDocument/2006/relationships/hyperlink" Target="https://scholar.google.com/scholar_lookup?title=Performance%20of%20SAC%20OCDMA-FSO%20communication%20systems&amp;author=R.%20K.%20Z.%20Sahbudin&amp;author=M.%20Kamarulzaman&amp;author=S.%20Hitam&amp;author=M.%20Mokhtar&amp;author=S.%20B.%20A.%20Anas&amp;publication_year=2013" TargetMode="External"/><Relationship Id="rId7" Type="http://schemas.openxmlformats.org/officeDocument/2006/relationships/hyperlink" Target="https://doi.org/10.1109/milcom.2005.1605797" TargetMode="External"/><Relationship Id="rId8" Type="http://schemas.openxmlformats.org/officeDocument/2006/relationships/hyperlink" Target="https://scholar.google.com/scholar_lookup?title=Simulation-assisted%20design%20of%20free%20space%20optical%20transmission%20systems&amp;author=G.%20Shaulov&amp;author=J.%20Patel&amp;author=B.%20Whitlock&amp;author=P.%20Mena&amp;author=R.%20Scarmozzin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jpg"/><Relationship Id="rId5"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738025"/>
            <a:ext cx="8520600" cy="1379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SzPts val="891"/>
              <a:buNone/>
            </a:pPr>
            <a:r>
              <a:rPr b="1" lang="en" sz="4080">
                <a:latin typeface="Times New Roman"/>
                <a:ea typeface="Times New Roman"/>
                <a:cs typeface="Times New Roman"/>
                <a:sym typeface="Times New Roman"/>
              </a:rPr>
              <a:t>STUDY ON FREE SPACE </a:t>
            </a:r>
            <a:endParaRPr b="1" sz="4080">
              <a:latin typeface="Times New Roman"/>
              <a:ea typeface="Times New Roman"/>
              <a:cs typeface="Times New Roman"/>
              <a:sym typeface="Times New Roman"/>
            </a:endParaRPr>
          </a:p>
          <a:p>
            <a:pPr indent="0" lvl="0" marL="0" rtl="0" algn="ctr">
              <a:spcBef>
                <a:spcPts val="0"/>
              </a:spcBef>
              <a:spcAft>
                <a:spcPts val="0"/>
              </a:spcAft>
              <a:buSzPts val="891"/>
              <a:buNone/>
            </a:pPr>
            <a:r>
              <a:rPr b="1" lang="en" sz="4080">
                <a:latin typeface="Times New Roman"/>
                <a:ea typeface="Times New Roman"/>
                <a:cs typeface="Times New Roman"/>
                <a:sym typeface="Times New Roman"/>
              </a:rPr>
              <a:t>OPTICAL </a:t>
            </a:r>
            <a:r>
              <a:rPr b="1" lang="en" sz="4080">
                <a:latin typeface="Times New Roman"/>
                <a:ea typeface="Times New Roman"/>
                <a:cs typeface="Times New Roman"/>
                <a:sym typeface="Times New Roman"/>
              </a:rPr>
              <a:t>COMMUNICATION</a:t>
            </a:r>
            <a:endParaRPr b="1" sz="4080">
              <a:latin typeface="Times New Roman"/>
              <a:ea typeface="Times New Roman"/>
              <a:cs typeface="Times New Roman"/>
              <a:sym typeface="Times New Roman"/>
            </a:endParaRPr>
          </a:p>
        </p:txBody>
      </p:sp>
      <p:sp>
        <p:nvSpPr>
          <p:cNvPr id="55" name="Google Shape;55;p13"/>
          <p:cNvSpPr txBox="1"/>
          <p:nvPr>
            <p:ph idx="1" type="subTitle"/>
          </p:nvPr>
        </p:nvSpPr>
        <p:spPr>
          <a:xfrm>
            <a:off x="1352125" y="3356750"/>
            <a:ext cx="8520600" cy="1666800"/>
          </a:xfrm>
          <a:prstGeom prst="rect">
            <a:avLst/>
          </a:prstGeom>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lang="en" sz="2500">
                <a:latin typeface="Times New Roman"/>
                <a:ea typeface="Times New Roman"/>
                <a:cs typeface="Times New Roman"/>
                <a:sym typeface="Times New Roman"/>
              </a:rPr>
              <a:t>2020UEI2801	        	LAKSHAY</a:t>
            </a:r>
            <a:endParaRPr sz="2500">
              <a:latin typeface="Times New Roman"/>
              <a:ea typeface="Times New Roman"/>
              <a:cs typeface="Times New Roman"/>
              <a:sym typeface="Times New Roman"/>
            </a:endParaRPr>
          </a:p>
          <a:p>
            <a:pPr indent="0" lvl="0" marL="0" rtl="0" algn="l">
              <a:lnSpc>
                <a:spcPct val="80000"/>
              </a:lnSpc>
              <a:spcBef>
                <a:spcPts val="0"/>
              </a:spcBef>
              <a:spcAft>
                <a:spcPts val="0"/>
              </a:spcAft>
              <a:buNone/>
            </a:pPr>
            <a:r>
              <a:rPr lang="en" sz="2500">
                <a:latin typeface="Times New Roman"/>
                <a:ea typeface="Times New Roman"/>
                <a:cs typeface="Times New Roman"/>
                <a:sym typeface="Times New Roman"/>
              </a:rPr>
              <a:t>2020UEI2810            DEEPANSHU </a:t>
            </a:r>
            <a:endParaRPr sz="2500">
              <a:latin typeface="Times New Roman"/>
              <a:ea typeface="Times New Roman"/>
              <a:cs typeface="Times New Roman"/>
              <a:sym typeface="Times New Roman"/>
            </a:endParaRPr>
          </a:p>
          <a:p>
            <a:pPr indent="0" lvl="0" marL="0" rtl="0" algn="l">
              <a:lnSpc>
                <a:spcPct val="80000"/>
              </a:lnSpc>
              <a:spcBef>
                <a:spcPts val="0"/>
              </a:spcBef>
              <a:spcAft>
                <a:spcPts val="0"/>
              </a:spcAft>
              <a:buNone/>
            </a:pPr>
            <a:r>
              <a:rPr lang="en" sz="2500">
                <a:latin typeface="Times New Roman"/>
                <a:ea typeface="Times New Roman"/>
                <a:cs typeface="Times New Roman"/>
                <a:sym typeface="Times New Roman"/>
              </a:rPr>
              <a:t>2020UEI2812            DEEPANSHU MEHANDIA</a:t>
            </a:r>
            <a:endParaRPr sz="2500">
              <a:latin typeface="Times New Roman"/>
              <a:ea typeface="Times New Roman"/>
              <a:cs typeface="Times New Roman"/>
              <a:sym typeface="Times New Roman"/>
            </a:endParaRPr>
          </a:p>
          <a:p>
            <a:pPr indent="0" lvl="0" marL="0" rtl="0" algn="l">
              <a:lnSpc>
                <a:spcPct val="80000"/>
              </a:lnSpc>
              <a:spcBef>
                <a:spcPts val="0"/>
              </a:spcBef>
              <a:spcAft>
                <a:spcPts val="0"/>
              </a:spcAft>
              <a:buClr>
                <a:schemeClr val="dk1"/>
              </a:buClr>
              <a:buSzPts val="1100"/>
              <a:buFont typeface="Arial"/>
              <a:buNone/>
            </a:pPr>
            <a:r>
              <a:rPr lang="en" sz="2500">
                <a:latin typeface="Times New Roman"/>
                <a:ea typeface="Times New Roman"/>
                <a:cs typeface="Times New Roman"/>
                <a:sym typeface="Times New Roman"/>
              </a:rPr>
              <a:t>2020UEI2849            BHISHEK RANGA</a:t>
            </a:r>
            <a:endParaRPr sz="2500">
              <a:latin typeface="Times New Roman"/>
              <a:ea typeface="Times New Roman"/>
              <a:cs typeface="Times New Roman"/>
              <a:sym typeface="Times New Roman"/>
            </a:endParaRPr>
          </a:p>
        </p:txBody>
      </p:sp>
      <p:pic>
        <p:nvPicPr>
          <p:cNvPr id="56" name="Google Shape;56;p13"/>
          <p:cNvPicPr preferRelativeResize="0"/>
          <p:nvPr/>
        </p:nvPicPr>
        <p:blipFill>
          <a:blip r:embed="rId3">
            <a:alphaModFix/>
          </a:blip>
          <a:stretch>
            <a:fillRect/>
          </a:stretch>
        </p:blipFill>
        <p:spPr>
          <a:xfrm>
            <a:off x="3834450" y="193075"/>
            <a:ext cx="1475101" cy="14751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388620" lvl="0" marL="457200" rtl="0" algn="l">
              <a:spcBef>
                <a:spcPts val="0"/>
              </a:spcBef>
              <a:spcAft>
                <a:spcPts val="0"/>
              </a:spcAft>
              <a:buSzPct val="100000"/>
              <a:buAutoNum type="arabicPeriod"/>
            </a:pPr>
            <a:r>
              <a:rPr lang="en"/>
              <a:t>Bus Topology</a:t>
            </a:r>
            <a:endParaRPr/>
          </a:p>
        </p:txBody>
      </p:sp>
      <p:sp>
        <p:nvSpPr>
          <p:cNvPr id="117" name="Google Shape;117;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342900" rtl="0" algn="l">
              <a:lnSpc>
                <a:spcPct val="150000"/>
              </a:lnSpc>
              <a:spcBef>
                <a:spcPts val="1000"/>
              </a:spcBef>
              <a:spcAft>
                <a:spcPts val="0"/>
              </a:spcAft>
              <a:buClr>
                <a:schemeClr val="dk2"/>
              </a:buClr>
              <a:buSzPts val="2400"/>
              <a:buFont typeface="Times New Roman"/>
              <a:buChar char="❖"/>
            </a:pPr>
            <a:r>
              <a:rPr lang="en" sz="2400">
                <a:latin typeface="Times New Roman"/>
                <a:ea typeface="Times New Roman"/>
                <a:cs typeface="Times New Roman"/>
                <a:sym typeface="Times New Roman"/>
              </a:rPr>
              <a:t>All networked nodes are interconnected, peer to peer, using a single, open-ended cable</a:t>
            </a:r>
            <a:endParaRPr sz="2400">
              <a:latin typeface="Times New Roman"/>
              <a:ea typeface="Times New Roman"/>
              <a:cs typeface="Times New Roman"/>
              <a:sym typeface="Times New Roman"/>
            </a:endParaRPr>
          </a:p>
          <a:p>
            <a:pPr indent="-342900" lvl="0" marL="342900" rtl="0" algn="l">
              <a:lnSpc>
                <a:spcPct val="150000"/>
              </a:lnSpc>
              <a:spcBef>
                <a:spcPts val="1000"/>
              </a:spcBef>
              <a:spcAft>
                <a:spcPts val="0"/>
              </a:spcAft>
              <a:buClr>
                <a:schemeClr val="dk2"/>
              </a:buClr>
              <a:buSzPts val="2400"/>
              <a:buFont typeface="Times New Roman"/>
              <a:buChar char="❖"/>
            </a:pPr>
            <a:r>
              <a:rPr lang="en" sz="2400">
                <a:latin typeface="Times New Roman"/>
                <a:ea typeface="Times New Roman"/>
                <a:cs typeface="Times New Roman"/>
                <a:sym typeface="Times New Roman"/>
              </a:rPr>
              <a:t>Both ends of the bus must be terminated with a terminating resistor to prevent signal bounce</a:t>
            </a:r>
            <a:endParaRPr>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3"/>
          <p:cNvSpPr txBox="1"/>
          <p:nvPr>
            <p:ph type="title"/>
          </p:nvPr>
        </p:nvSpPr>
        <p:spPr>
          <a:xfrm>
            <a:off x="311700" y="3585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Bus Topology</a:t>
            </a:r>
            <a:endParaRPr/>
          </a:p>
        </p:txBody>
      </p:sp>
      <p:pic>
        <p:nvPicPr>
          <p:cNvPr id="123" name="Google Shape;123;p23"/>
          <p:cNvPicPr preferRelativeResize="0"/>
          <p:nvPr/>
        </p:nvPicPr>
        <p:blipFill>
          <a:blip r:embed="rId3">
            <a:alphaModFix/>
          </a:blip>
          <a:stretch>
            <a:fillRect/>
          </a:stretch>
        </p:blipFill>
        <p:spPr>
          <a:xfrm>
            <a:off x="697350" y="1799551"/>
            <a:ext cx="7749300" cy="2090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2. Ring Topology</a:t>
            </a:r>
            <a:endParaRPr/>
          </a:p>
        </p:txBody>
      </p:sp>
      <p:sp>
        <p:nvSpPr>
          <p:cNvPr id="129" name="Google Shape;129;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835" lvl="0" marL="342900" rtl="0" algn="l">
              <a:lnSpc>
                <a:spcPct val="150000"/>
              </a:lnSpc>
              <a:spcBef>
                <a:spcPts val="0"/>
              </a:spcBef>
              <a:spcAft>
                <a:spcPts val="0"/>
              </a:spcAft>
              <a:buClr>
                <a:schemeClr val="dk2"/>
              </a:buClr>
              <a:buSzPts val="2400"/>
              <a:buFont typeface="Times New Roman"/>
              <a:buChar char="❖"/>
            </a:pPr>
            <a:r>
              <a:rPr lang="en" sz="2400">
                <a:latin typeface="Times New Roman"/>
                <a:ea typeface="Times New Roman"/>
                <a:cs typeface="Times New Roman"/>
                <a:sym typeface="Times New Roman"/>
              </a:rPr>
              <a:t>Started out as a simple peer-to-peer LAN topology</a:t>
            </a:r>
            <a:endParaRPr sz="2400">
              <a:latin typeface="Times New Roman"/>
              <a:ea typeface="Times New Roman"/>
              <a:cs typeface="Times New Roman"/>
              <a:sym typeface="Times New Roman"/>
            </a:endParaRPr>
          </a:p>
          <a:p>
            <a:pPr indent="-330835" lvl="0" marL="342900" rtl="0" algn="l">
              <a:lnSpc>
                <a:spcPct val="150000"/>
              </a:lnSpc>
              <a:spcBef>
                <a:spcPts val="1000"/>
              </a:spcBef>
              <a:spcAft>
                <a:spcPts val="0"/>
              </a:spcAft>
              <a:buClr>
                <a:schemeClr val="dk2"/>
              </a:buClr>
              <a:buSzPts val="2400"/>
              <a:buFont typeface="Times New Roman"/>
              <a:buChar char="❖"/>
            </a:pPr>
            <a:r>
              <a:rPr lang="en" sz="2400">
                <a:latin typeface="Times New Roman"/>
                <a:ea typeface="Times New Roman"/>
                <a:cs typeface="Times New Roman"/>
                <a:sym typeface="Times New Roman"/>
              </a:rPr>
              <a:t>Each networked workstation had two connections: one to each of its nearest neighbors</a:t>
            </a:r>
            <a:endParaRPr sz="2400">
              <a:latin typeface="Times New Roman"/>
              <a:ea typeface="Times New Roman"/>
              <a:cs typeface="Times New Roman"/>
              <a:sym typeface="Times New Roman"/>
            </a:endParaRPr>
          </a:p>
          <a:p>
            <a:pPr indent="-330835" lvl="0" marL="342900" rtl="0" algn="l">
              <a:lnSpc>
                <a:spcPct val="150000"/>
              </a:lnSpc>
              <a:spcBef>
                <a:spcPts val="1000"/>
              </a:spcBef>
              <a:spcAft>
                <a:spcPts val="0"/>
              </a:spcAft>
              <a:buClr>
                <a:schemeClr val="dk2"/>
              </a:buClr>
              <a:buSzPts val="2400"/>
              <a:buFont typeface="Times New Roman"/>
              <a:buChar char="❖"/>
            </a:pPr>
            <a:r>
              <a:rPr lang="en" sz="2400">
                <a:latin typeface="Times New Roman"/>
                <a:ea typeface="Times New Roman"/>
                <a:cs typeface="Times New Roman"/>
                <a:sym typeface="Times New Roman"/>
              </a:rPr>
              <a:t>Data was transmitted unidirectional around the ring</a:t>
            </a:r>
            <a:endParaRPr sz="140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Ring Topology</a:t>
            </a:r>
            <a:endParaRPr/>
          </a:p>
        </p:txBody>
      </p:sp>
      <p:pic>
        <p:nvPicPr>
          <p:cNvPr id="135" name="Google Shape;135;p25"/>
          <p:cNvPicPr preferRelativeResize="0"/>
          <p:nvPr/>
        </p:nvPicPr>
        <p:blipFill>
          <a:blip r:embed="rId3">
            <a:alphaModFix/>
          </a:blip>
          <a:stretch>
            <a:fillRect/>
          </a:stretch>
        </p:blipFill>
        <p:spPr>
          <a:xfrm>
            <a:off x="2890578" y="1352775"/>
            <a:ext cx="3362851" cy="3216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2420"/>
              <a:t>Weather in New Delhi, INDIA</a:t>
            </a:r>
            <a:endParaRPr sz="2420"/>
          </a:p>
        </p:txBody>
      </p:sp>
      <p:sp>
        <p:nvSpPr>
          <p:cNvPr id="141" name="Google Shape;141;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latin typeface="Times New Roman"/>
                <a:ea typeface="Times New Roman"/>
                <a:cs typeface="Times New Roman"/>
                <a:sym typeface="Times New Roman"/>
              </a:rPr>
              <a:t>The climate of New Delhi is a dry-winter humid subtropical climate bordering on a hot semi-arid climate with high variation between summer and winter in terms of both temperature and rainfall. The temperature varies from 46 °C (115 °F) in summers to around 0 °C (32 °F) in winters. The area's version of a humid subtropical climate is noticeably different from many other cities with this climate classification in that it features long and very hot summers with dust storms, relatively dry and mild winters with wildfire haze, and a monsoonal period. Summers are long, extending from early April to October, with the monsoon season occurring in the middle of the summer. Winter starts in November and peaks in January. </a:t>
            </a:r>
            <a:endParaRPr>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Times New Roman"/>
                <a:ea typeface="Times New Roman"/>
                <a:cs typeface="Times New Roman"/>
                <a:sym typeface="Times New Roman"/>
              </a:rPr>
              <a:t>Architecture of FSO Network</a:t>
            </a:r>
            <a:endParaRPr b="1">
              <a:latin typeface="Times New Roman"/>
              <a:ea typeface="Times New Roman"/>
              <a:cs typeface="Times New Roman"/>
              <a:sym typeface="Times New Roman"/>
            </a:endParaRPr>
          </a:p>
        </p:txBody>
      </p:sp>
      <p:pic>
        <p:nvPicPr>
          <p:cNvPr id="147" name="Google Shape;147;p27"/>
          <p:cNvPicPr preferRelativeResize="0"/>
          <p:nvPr/>
        </p:nvPicPr>
        <p:blipFill>
          <a:blip r:embed="rId3">
            <a:alphaModFix/>
          </a:blip>
          <a:stretch>
            <a:fillRect/>
          </a:stretch>
        </p:blipFill>
        <p:spPr>
          <a:xfrm>
            <a:off x="8005700" y="142475"/>
            <a:ext cx="826600" cy="826600"/>
          </a:xfrm>
          <a:prstGeom prst="rect">
            <a:avLst/>
          </a:prstGeom>
          <a:noFill/>
          <a:ln>
            <a:noFill/>
          </a:ln>
        </p:spPr>
      </p:pic>
      <p:pic>
        <p:nvPicPr>
          <p:cNvPr id="148" name="Google Shape;148;p27"/>
          <p:cNvPicPr preferRelativeResize="0"/>
          <p:nvPr/>
        </p:nvPicPr>
        <p:blipFill>
          <a:blip r:embed="rId4">
            <a:alphaModFix/>
          </a:blip>
          <a:stretch>
            <a:fillRect/>
          </a:stretch>
        </p:blipFill>
        <p:spPr>
          <a:xfrm>
            <a:off x="958175" y="1274888"/>
            <a:ext cx="7227652" cy="36115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8"/>
          <p:cNvSpPr txBox="1"/>
          <p:nvPr>
            <p:ph type="title"/>
          </p:nvPr>
        </p:nvSpPr>
        <p:spPr>
          <a:xfrm>
            <a:off x="236675" y="86525"/>
            <a:ext cx="8520600" cy="540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2020">
                <a:latin typeface="Times New Roman"/>
                <a:ea typeface="Times New Roman"/>
                <a:cs typeface="Times New Roman"/>
                <a:sym typeface="Times New Roman"/>
              </a:rPr>
              <a:t>SIMULATED SETUP OF CLEAR WEATHER CONDITION</a:t>
            </a:r>
            <a:endParaRPr b="1" sz="2020">
              <a:latin typeface="Times New Roman"/>
              <a:ea typeface="Times New Roman"/>
              <a:cs typeface="Times New Roman"/>
              <a:sym typeface="Times New Roman"/>
            </a:endParaRPr>
          </a:p>
        </p:txBody>
      </p:sp>
      <p:pic>
        <p:nvPicPr>
          <p:cNvPr id="154" name="Google Shape;154;p28"/>
          <p:cNvPicPr preferRelativeResize="0"/>
          <p:nvPr/>
        </p:nvPicPr>
        <p:blipFill>
          <a:blip r:embed="rId3">
            <a:alphaModFix/>
          </a:blip>
          <a:stretch>
            <a:fillRect/>
          </a:stretch>
        </p:blipFill>
        <p:spPr>
          <a:xfrm>
            <a:off x="587138" y="664675"/>
            <a:ext cx="7969726" cy="441102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9"/>
          <p:cNvSpPr txBox="1"/>
          <p:nvPr>
            <p:ph type="title"/>
          </p:nvPr>
        </p:nvSpPr>
        <p:spPr>
          <a:xfrm>
            <a:off x="311700" y="130450"/>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2000">
                <a:latin typeface="Times New Roman"/>
                <a:ea typeface="Times New Roman"/>
                <a:cs typeface="Times New Roman"/>
                <a:sym typeface="Times New Roman"/>
              </a:rPr>
              <a:t>SIMULATED SETUP OF HASTY WEATHER CONDITION</a:t>
            </a:r>
            <a:endParaRPr b="1" sz="2000">
              <a:latin typeface="Times New Roman"/>
              <a:ea typeface="Times New Roman"/>
              <a:cs typeface="Times New Roman"/>
              <a:sym typeface="Times New Roman"/>
            </a:endParaRPr>
          </a:p>
        </p:txBody>
      </p:sp>
      <p:pic>
        <p:nvPicPr>
          <p:cNvPr id="160" name="Google Shape;160;p29"/>
          <p:cNvPicPr preferRelativeResize="0"/>
          <p:nvPr/>
        </p:nvPicPr>
        <p:blipFill>
          <a:blip r:embed="rId3">
            <a:alphaModFix/>
          </a:blip>
          <a:stretch>
            <a:fillRect/>
          </a:stretch>
        </p:blipFill>
        <p:spPr>
          <a:xfrm>
            <a:off x="636312" y="600900"/>
            <a:ext cx="7871376" cy="44276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0"/>
          <p:cNvSpPr txBox="1"/>
          <p:nvPr>
            <p:ph type="title"/>
          </p:nvPr>
        </p:nvSpPr>
        <p:spPr>
          <a:xfrm>
            <a:off x="311700" y="47450"/>
            <a:ext cx="8520600" cy="56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b="1" lang="en" sz="2000">
                <a:latin typeface="Times New Roman"/>
                <a:ea typeface="Times New Roman"/>
                <a:cs typeface="Times New Roman"/>
                <a:sym typeface="Times New Roman"/>
              </a:rPr>
              <a:t>SIMULATED SETUP OF RAINY WEATHER CONDITION</a:t>
            </a:r>
            <a:endParaRPr b="1" sz="2000">
              <a:latin typeface="Times New Roman"/>
              <a:ea typeface="Times New Roman"/>
              <a:cs typeface="Times New Roman"/>
              <a:sym typeface="Times New Roman"/>
            </a:endParaRPr>
          </a:p>
          <a:p>
            <a:pPr indent="0" lvl="0" marL="0" rtl="0" algn="l">
              <a:spcBef>
                <a:spcPts val="0"/>
              </a:spcBef>
              <a:spcAft>
                <a:spcPts val="0"/>
              </a:spcAft>
              <a:buNone/>
            </a:pPr>
            <a:r>
              <a:t/>
            </a:r>
            <a:endParaRPr b="1" sz="2000">
              <a:latin typeface="Times New Roman"/>
              <a:ea typeface="Times New Roman"/>
              <a:cs typeface="Times New Roman"/>
              <a:sym typeface="Times New Roman"/>
            </a:endParaRPr>
          </a:p>
        </p:txBody>
      </p:sp>
      <p:pic>
        <p:nvPicPr>
          <p:cNvPr id="166" name="Google Shape;166;p30"/>
          <p:cNvPicPr preferRelativeResize="0"/>
          <p:nvPr/>
        </p:nvPicPr>
        <p:blipFill>
          <a:blip r:embed="rId3">
            <a:alphaModFix/>
          </a:blip>
          <a:stretch>
            <a:fillRect/>
          </a:stretch>
        </p:blipFill>
        <p:spPr>
          <a:xfrm>
            <a:off x="620425" y="572575"/>
            <a:ext cx="7903149" cy="444339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1"/>
          <p:cNvSpPr txBox="1"/>
          <p:nvPr>
            <p:ph idx="1" type="body"/>
          </p:nvPr>
        </p:nvSpPr>
        <p:spPr>
          <a:xfrm>
            <a:off x="311700" y="281600"/>
            <a:ext cx="8520600" cy="48621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b="1" lang="en" sz="2600">
                <a:latin typeface="Times New Roman"/>
                <a:ea typeface="Times New Roman"/>
                <a:cs typeface="Times New Roman"/>
                <a:sym typeface="Times New Roman"/>
              </a:rPr>
              <a:t>Season details with respective Attenuation:</a:t>
            </a:r>
            <a:endParaRPr b="1" sz="2600">
              <a:latin typeface="Times New Roman"/>
              <a:ea typeface="Times New Roman"/>
              <a:cs typeface="Times New Roman"/>
              <a:sym typeface="Times New Roman"/>
            </a:endParaRPr>
          </a:p>
        </p:txBody>
      </p:sp>
      <p:pic>
        <p:nvPicPr>
          <p:cNvPr id="172" name="Google Shape;172;p31"/>
          <p:cNvPicPr preferRelativeResize="0"/>
          <p:nvPr/>
        </p:nvPicPr>
        <p:blipFill>
          <a:blip r:embed="rId3">
            <a:alphaModFix/>
          </a:blip>
          <a:stretch>
            <a:fillRect/>
          </a:stretch>
        </p:blipFill>
        <p:spPr>
          <a:xfrm>
            <a:off x="8005700" y="142475"/>
            <a:ext cx="826600" cy="826600"/>
          </a:xfrm>
          <a:prstGeom prst="rect">
            <a:avLst/>
          </a:prstGeom>
          <a:noFill/>
          <a:ln>
            <a:noFill/>
          </a:ln>
        </p:spPr>
      </p:pic>
      <p:graphicFrame>
        <p:nvGraphicFramePr>
          <p:cNvPr id="173" name="Google Shape;173;p31"/>
          <p:cNvGraphicFramePr/>
          <p:nvPr/>
        </p:nvGraphicFramePr>
        <p:xfrm>
          <a:off x="370727" y="1617908"/>
          <a:ext cx="3000000" cy="3000000"/>
        </p:xfrm>
        <a:graphic>
          <a:graphicData uri="http://schemas.openxmlformats.org/drawingml/2006/table">
            <a:tbl>
              <a:tblPr bandRow="1" firstRow="1">
                <a:noFill/>
                <a:tableStyleId>{B4D659C5-40CE-4DA7-BC9F-96A623B78386}</a:tableStyleId>
              </a:tblPr>
              <a:tblGrid>
                <a:gridCol w="1426200"/>
                <a:gridCol w="4214825"/>
                <a:gridCol w="2820550"/>
              </a:tblGrid>
              <a:tr h="1064825">
                <a:tc>
                  <a:txBody>
                    <a:bodyPr/>
                    <a:lstStyle/>
                    <a:p>
                      <a:pPr indent="0" lvl="0" marL="0" marR="0" rtl="0" algn="ctr">
                        <a:spcBef>
                          <a:spcPts val="0"/>
                        </a:spcBef>
                        <a:spcAft>
                          <a:spcPts val="0"/>
                        </a:spcAft>
                        <a:buNone/>
                      </a:pPr>
                      <a:r>
                        <a:rPr b="1" lang="en" sz="2100" u="none" cap="none" strike="noStrike">
                          <a:solidFill>
                            <a:srgbClr val="FFFFFF"/>
                          </a:solidFill>
                          <a:latin typeface="Century Gothic"/>
                          <a:ea typeface="Century Gothic"/>
                          <a:cs typeface="Century Gothic"/>
                          <a:sym typeface="Century Gothic"/>
                        </a:rPr>
                        <a:t>Weather </a:t>
                      </a:r>
                      <a:endParaRPr sz="800"/>
                    </a:p>
                    <a:p>
                      <a:pPr indent="0" lvl="0" marL="0" marR="0" rtl="0" algn="ctr">
                        <a:spcBef>
                          <a:spcPts val="0"/>
                        </a:spcBef>
                        <a:spcAft>
                          <a:spcPts val="0"/>
                        </a:spcAft>
                        <a:buNone/>
                      </a:pPr>
                      <a:r>
                        <a:rPr b="1" lang="en" sz="2100" u="none" cap="none" strike="noStrike">
                          <a:solidFill>
                            <a:srgbClr val="FFFFFF"/>
                          </a:solidFill>
                          <a:latin typeface="Century Gothic"/>
                          <a:ea typeface="Century Gothic"/>
                          <a:cs typeface="Century Gothic"/>
                          <a:sym typeface="Century Gothic"/>
                        </a:rPr>
                        <a:t>Season</a:t>
                      </a:r>
                      <a:endParaRPr sz="800"/>
                    </a:p>
                    <a:p>
                      <a:pPr indent="0" lvl="0" marL="0" marR="0" rtl="0" algn="ctr">
                        <a:spcBef>
                          <a:spcPts val="0"/>
                        </a:spcBef>
                        <a:spcAft>
                          <a:spcPts val="0"/>
                        </a:spcAft>
                        <a:buNone/>
                      </a:pPr>
                      <a:r>
                        <a:t/>
                      </a:r>
                      <a:endParaRPr u="none" cap="none" strike="noStrike"/>
                    </a:p>
                  </a:txBody>
                  <a:tcPr marT="51500" marB="51500" marR="102975" marL="102975"/>
                </a:tc>
                <a:tc>
                  <a:txBody>
                    <a:bodyPr/>
                    <a:lstStyle/>
                    <a:p>
                      <a:pPr indent="0" lvl="0" marL="0" marR="0" rtl="0" algn="ctr">
                        <a:spcBef>
                          <a:spcPts val="0"/>
                        </a:spcBef>
                        <a:spcAft>
                          <a:spcPts val="0"/>
                        </a:spcAft>
                        <a:buNone/>
                      </a:pPr>
                      <a:r>
                        <a:rPr b="1" lang="en" sz="2100" u="none" cap="none" strike="noStrike">
                          <a:solidFill>
                            <a:srgbClr val="FFFFFF"/>
                          </a:solidFill>
                          <a:latin typeface="Century Gothic"/>
                          <a:ea typeface="Century Gothic"/>
                          <a:cs typeface="Century Gothic"/>
                          <a:sym typeface="Century Gothic"/>
                        </a:rPr>
                        <a:t>Time Duration</a:t>
                      </a:r>
                      <a:endParaRPr sz="2100" u="none" cap="none" strike="noStrike"/>
                    </a:p>
                  </a:txBody>
                  <a:tcPr marT="51500" marB="51500" marR="102975" marL="102975"/>
                </a:tc>
                <a:tc>
                  <a:txBody>
                    <a:bodyPr/>
                    <a:lstStyle/>
                    <a:p>
                      <a:pPr indent="0" lvl="0" marL="0" marR="0" rtl="0" algn="ctr">
                        <a:spcBef>
                          <a:spcPts val="0"/>
                        </a:spcBef>
                        <a:spcAft>
                          <a:spcPts val="0"/>
                        </a:spcAft>
                        <a:buNone/>
                      </a:pPr>
                      <a:r>
                        <a:rPr b="1" lang="en" sz="2100" u="none" cap="none" strike="noStrike">
                          <a:solidFill>
                            <a:srgbClr val="FFFFFF"/>
                          </a:solidFill>
                          <a:latin typeface="Century Gothic"/>
                          <a:ea typeface="Century Gothic"/>
                          <a:cs typeface="Century Gothic"/>
                          <a:sym typeface="Century Gothic"/>
                        </a:rPr>
                        <a:t>Attenuation (dB/km) </a:t>
                      </a:r>
                      <a:endParaRPr sz="2100" u="none" cap="none" strike="noStrike"/>
                    </a:p>
                  </a:txBody>
                  <a:tcPr marT="51500" marB="51500" marR="102975" marL="102975"/>
                </a:tc>
              </a:tr>
              <a:tr h="544075">
                <a:tc>
                  <a:txBody>
                    <a:bodyPr/>
                    <a:lstStyle/>
                    <a:p>
                      <a:pPr indent="0" lvl="0" marL="0" marR="0" rtl="0" algn="ctr">
                        <a:spcBef>
                          <a:spcPts val="0"/>
                        </a:spcBef>
                        <a:spcAft>
                          <a:spcPts val="0"/>
                        </a:spcAft>
                        <a:buNone/>
                      </a:pPr>
                      <a:r>
                        <a:rPr lang="en" u="none" cap="none" strike="noStrike"/>
                        <a:t>Clear Season</a:t>
                      </a:r>
                      <a:endParaRPr u="none" cap="none" strike="noStrike"/>
                    </a:p>
                  </a:txBody>
                  <a:tcPr marT="51500" marB="51500" marR="102975" marL="102975"/>
                </a:tc>
                <a:tc>
                  <a:txBody>
                    <a:bodyPr/>
                    <a:lstStyle/>
                    <a:p>
                      <a:pPr indent="0" lvl="0" marL="0" marR="0" rtl="0" algn="ctr">
                        <a:spcBef>
                          <a:spcPts val="0"/>
                        </a:spcBef>
                        <a:spcAft>
                          <a:spcPts val="0"/>
                        </a:spcAft>
                        <a:buNone/>
                      </a:pPr>
                      <a:r>
                        <a:rPr lang="en" u="none" cap="none" strike="noStrike"/>
                        <a:t>March to Last June</a:t>
                      </a:r>
                      <a:endParaRPr u="none" cap="none" strike="noStrike"/>
                    </a:p>
                  </a:txBody>
                  <a:tcPr marT="51500" marB="51500" marR="102975" marL="102975"/>
                </a:tc>
                <a:tc>
                  <a:txBody>
                    <a:bodyPr/>
                    <a:lstStyle/>
                    <a:p>
                      <a:pPr indent="0" lvl="0" marL="0" marR="0" rtl="0" algn="ctr">
                        <a:spcBef>
                          <a:spcPts val="0"/>
                        </a:spcBef>
                        <a:spcAft>
                          <a:spcPts val="0"/>
                        </a:spcAft>
                        <a:buNone/>
                      </a:pPr>
                      <a:r>
                        <a:rPr lang="en" u="none" cap="none" strike="noStrike"/>
                        <a:t>0.23</a:t>
                      </a:r>
                      <a:endParaRPr u="none" cap="none" strike="noStrike"/>
                    </a:p>
                  </a:txBody>
                  <a:tcPr marT="51500" marB="51500" marR="102975" marL="102975"/>
                </a:tc>
              </a:tr>
              <a:tr h="544075">
                <a:tc>
                  <a:txBody>
                    <a:bodyPr/>
                    <a:lstStyle/>
                    <a:p>
                      <a:pPr indent="0" lvl="0" marL="0" marR="0" rtl="0" algn="ctr">
                        <a:spcBef>
                          <a:spcPts val="0"/>
                        </a:spcBef>
                        <a:spcAft>
                          <a:spcPts val="0"/>
                        </a:spcAft>
                        <a:buNone/>
                      </a:pPr>
                      <a:r>
                        <a:rPr lang="en" u="none" cap="none" strike="noStrike"/>
                        <a:t>Rain Season</a:t>
                      </a:r>
                      <a:endParaRPr u="none" cap="none" strike="noStrike"/>
                    </a:p>
                  </a:txBody>
                  <a:tcPr marT="51500" marB="51500" marR="102975" marL="102975"/>
                </a:tc>
                <a:tc>
                  <a:txBody>
                    <a:bodyPr/>
                    <a:lstStyle/>
                    <a:p>
                      <a:pPr indent="0" lvl="0" marL="0" marR="0" rtl="0" algn="ctr">
                        <a:spcBef>
                          <a:spcPts val="0"/>
                        </a:spcBef>
                        <a:spcAft>
                          <a:spcPts val="0"/>
                        </a:spcAft>
                        <a:buNone/>
                      </a:pPr>
                      <a:r>
                        <a:rPr lang="en" u="none" cap="none" strike="noStrike"/>
                        <a:t>July to September &amp; September to October </a:t>
                      </a:r>
                      <a:endParaRPr u="none" cap="none" strike="noStrike"/>
                    </a:p>
                  </a:txBody>
                  <a:tcPr marT="51500" marB="51500" marR="102975" marL="102975"/>
                </a:tc>
                <a:tc>
                  <a:txBody>
                    <a:bodyPr/>
                    <a:lstStyle/>
                    <a:p>
                      <a:pPr indent="0" lvl="0" marL="0" marR="0" rtl="0" algn="ctr">
                        <a:spcBef>
                          <a:spcPts val="0"/>
                        </a:spcBef>
                        <a:spcAft>
                          <a:spcPts val="0"/>
                        </a:spcAft>
                        <a:buNone/>
                      </a:pPr>
                      <a:r>
                        <a:rPr lang="en" u="none" cap="none" strike="noStrike"/>
                        <a:t>9.64</a:t>
                      </a:r>
                      <a:endParaRPr u="none" cap="none" strike="noStrike"/>
                    </a:p>
                  </a:txBody>
                  <a:tcPr marT="51500" marB="51500" marR="102975" marL="102975"/>
                </a:tc>
              </a:tr>
              <a:tr h="589725">
                <a:tc>
                  <a:txBody>
                    <a:bodyPr/>
                    <a:lstStyle/>
                    <a:p>
                      <a:pPr indent="0" lvl="0" marL="0" marR="0" rtl="0" algn="ctr">
                        <a:spcBef>
                          <a:spcPts val="0"/>
                        </a:spcBef>
                        <a:spcAft>
                          <a:spcPts val="0"/>
                        </a:spcAft>
                        <a:buNone/>
                      </a:pPr>
                      <a:r>
                        <a:rPr lang="en"/>
                        <a:t>Haze</a:t>
                      </a:r>
                      <a:r>
                        <a:rPr lang="en" u="none" cap="none" strike="noStrike"/>
                        <a:t> </a:t>
                      </a:r>
                      <a:endParaRPr sz="800"/>
                    </a:p>
                    <a:p>
                      <a:pPr indent="0" lvl="0" marL="0" marR="0" rtl="0" algn="ctr">
                        <a:spcBef>
                          <a:spcPts val="0"/>
                        </a:spcBef>
                        <a:spcAft>
                          <a:spcPts val="0"/>
                        </a:spcAft>
                        <a:buNone/>
                      </a:pPr>
                      <a:r>
                        <a:rPr lang="en" u="none" cap="none" strike="noStrike"/>
                        <a:t>Season</a:t>
                      </a:r>
                      <a:endParaRPr u="none" cap="none" strike="noStrike"/>
                    </a:p>
                  </a:txBody>
                  <a:tcPr marT="51500" marB="51500" marR="102975" marL="102975"/>
                </a:tc>
                <a:tc>
                  <a:txBody>
                    <a:bodyPr/>
                    <a:lstStyle/>
                    <a:p>
                      <a:pPr indent="0" lvl="0" marL="0" marR="0" rtl="0" algn="ctr">
                        <a:spcBef>
                          <a:spcPts val="0"/>
                        </a:spcBef>
                        <a:spcAft>
                          <a:spcPts val="0"/>
                        </a:spcAft>
                        <a:buNone/>
                      </a:pPr>
                      <a:r>
                        <a:rPr lang="en" u="none" cap="none" strike="noStrike"/>
                        <a:t>December to February </a:t>
                      </a:r>
                      <a:endParaRPr u="none" cap="none" strike="noStrike"/>
                    </a:p>
                  </a:txBody>
                  <a:tcPr marT="51500" marB="51500" marR="102975" marL="102975"/>
                </a:tc>
                <a:tc>
                  <a:txBody>
                    <a:bodyPr/>
                    <a:lstStyle/>
                    <a:p>
                      <a:pPr indent="0" lvl="0" marL="0" marR="0" rtl="0" algn="ctr">
                        <a:spcBef>
                          <a:spcPts val="0"/>
                        </a:spcBef>
                        <a:spcAft>
                          <a:spcPts val="0"/>
                        </a:spcAft>
                        <a:buNone/>
                      </a:pPr>
                      <a:r>
                        <a:rPr lang="en" u="none" cap="none" strike="noStrike"/>
                        <a:t>2.37</a:t>
                      </a:r>
                      <a:endParaRPr u="none" cap="none" strike="noStrike"/>
                    </a:p>
                  </a:txBody>
                  <a:tcPr marT="51500" marB="51500" marR="102975" marL="102975"/>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1424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Times New Roman"/>
                <a:ea typeface="Times New Roman"/>
                <a:cs typeface="Times New Roman"/>
                <a:sym typeface="Times New Roman"/>
              </a:rPr>
              <a:t>CONTENTS</a:t>
            </a:r>
            <a:endParaRPr b="1">
              <a:latin typeface="Times New Roman"/>
              <a:ea typeface="Times New Roman"/>
              <a:cs typeface="Times New Roman"/>
              <a:sym typeface="Times New Roman"/>
            </a:endParaRPr>
          </a:p>
        </p:txBody>
      </p:sp>
      <p:sp>
        <p:nvSpPr>
          <p:cNvPr id="62" name="Google Shape;62;p14"/>
          <p:cNvSpPr txBox="1"/>
          <p:nvPr>
            <p:ph idx="1" type="body"/>
          </p:nvPr>
        </p:nvSpPr>
        <p:spPr>
          <a:xfrm>
            <a:off x="311700" y="1242300"/>
            <a:ext cx="8520600" cy="39012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770"/>
              <a:buNone/>
            </a:pPr>
            <a:r>
              <a:rPr b="1" lang="en" sz="1660">
                <a:latin typeface="Times New Roman"/>
                <a:ea typeface="Times New Roman"/>
                <a:cs typeface="Times New Roman"/>
                <a:sym typeface="Times New Roman"/>
              </a:rPr>
              <a:t>INTRODUCTION</a:t>
            </a:r>
            <a:endParaRPr b="1" sz="1660">
              <a:latin typeface="Times New Roman"/>
              <a:ea typeface="Times New Roman"/>
              <a:cs typeface="Times New Roman"/>
              <a:sym typeface="Times New Roman"/>
            </a:endParaRPr>
          </a:p>
          <a:p>
            <a:pPr indent="0" lvl="0" marL="0" rtl="0" algn="l">
              <a:lnSpc>
                <a:spcPct val="95000"/>
              </a:lnSpc>
              <a:spcBef>
                <a:spcPts val="1200"/>
              </a:spcBef>
              <a:spcAft>
                <a:spcPts val="0"/>
              </a:spcAft>
              <a:buSzPts val="770"/>
              <a:buNone/>
            </a:pPr>
            <a:r>
              <a:rPr b="1" lang="en" sz="1660">
                <a:latin typeface="Times New Roman"/>
                <a:ea typeface="Times New Roman"/>
                <a:cs typeface="Times New Roman"/>
                <a:sym typeface="Times New Roman"/>
              </a:rPr>
              <a:t>OPTISYSTEM</a:t>
            </a:r>
            <a:endParaRPr b="1" sz="1660">
              <a:latin typeface="Times New Roman"/>
              <a:ea typeface="Times New Roman"/>
              <a:cs typeface="Times New Roman"/>
              <a:sym typeface="Times New Roman"/>
            </a:endParaRPr>
          </a:p>
          <a:p>
            <a:pPr indent="0" lvl="0" marL="0" rtl="0" algn="l">
              <a:lnSpc>
                <a:spcPct val="95000"/>
              </a:lnSpc>
              <a:spcBef>
                <a:spcPts val="1200"/>
              </a:spcBef>
              <a:spcAft>
                <a:spcPts val="0"/>
              </a:spcAft>
              <a:buSzPts val="770"/>
              <a:buNone/>
            </a:pPr>
            <a:r>
              <a:rPr b="1" lang="en" sz="1660">
                <a:latin typeface="Times New Roman"/>
                <a:ea typeface="Times New Roman"/>
                <a:cs typeface="Times New Roman"/>
                <a:sym typeface="Times New Roman"/>
              </a:rPr>
              <a:t>AIMS/OBJECTIVE OF PROJECT</a:t>
            </a:r>
            <a:endParaRPr b="1" sz="1660">
              <a:latin typeface="Times New Roman"/>
              <a:ea typeface="Times New Roman"/>
              <a:cs typeface="Times New Roman"/>
              <a:sym typeface="Times New Roman"/>
            </a:endParaRPr>
          </a:p>
          <a:p>
            <a:pPr indent="0" lvl="0" marL="0" rtl="0" algn="l">
              <a:lnSpc>
                <a:spcPct val="95000"/>
              </a:lnSpc>
              <a:spcBef>
                <a:spcPts val="1200"/>
              </a:spcBef>
              <a:spcAft>
                <a:spcPts val="0"/>
              </a:spcAft>
              <a:buSzPts val="770"/>
              <a:buNone/>
            </a:pPr>
            <a:r>
              <a:rPr b="1" lang="en" sz="1660">
                <a:latin typeface="Times New Roman"/>
                <a:ea typeface="Times New Roman"/>
                <a:cs typeface="Times New Roman"/>
                <a:sym typeface="Times New Roman"/>
              </a:rPr>
              <a:t>FUTURE WORKS TO BE DONE</a:t>
            </a:r>
            <a:endParaRPr b="1" sz="1660">
              <a:latin typeface="Times New Roman"/>
              <a:ea typeface="Times New Roman"/>
              <a:cs typeface="Times New Roman"/>
              <a:sym typeface="Times New Roman"/>
            </a:endParaRPr>
          </a:p>
          <a:p>
            <a:pPr indent="0" lvl="0" marL="0" rtl="0" algn="l">
              <a:lnSpc>
                <a:spcPct val="95000"/>
              </a:lnSpc>
              <a:spcBef>
                <a:spcPts val="1200"/>
              </a:spcBef>
              <a:spcAft>
                <a:spcPts val="0"/>
              </a:spcAft>
              <a:buSzPts val="770"/>
              <a:buNone/>
            </a:pPr>
            <a:r>
              <a:rPr b="1" lang="en" sz="1660">
                <a:latin typeface="Times New Roman"/>
                <a:ea typeface="Times New Roman"/>
                <a:cs typeface="Times New Roman"/>
                <a:sym typeface="Times New Roman"/>
              </a:rPr>
              <a:t>EXPECTED OUTPUTS/OUTCOME OF THE WORK </a:t>
            </a:r>
            <a:endParaRPr b="1" sz="1660">
              <a:latin typeface="Times New Roman"/>
              <a:ea typeface="Times New Roman"/>
              <a:cs typeface="Times New Roman"/>
              <a:sym typeface="Times New Roman"/>
            </a:endParaRPr>
          </a:p>
          <a:p>
            <a:pPr indent="0" lvl="0" marL="0" rtl="0" algn="l">
              <a:lnSpc>
                <a:spcPct val="95000"/>
              </a:lnSpc>
              <a:spcBef>
                <a:spcPts val="1200"/>
              </a:spcBef>
              <a:spcAft>
                <a:spcPts val="1200"/>
              </a:spcAft>
              <a:buSzPts val="770"/>
              <a:buNone/>
            </a:pPr>
            <a:r>
              <a:rPr b="1" lang="en" sz="1660">
                <a:latin typeface="Times New Roman"/>
                <a:ea typeface="Times New Roman"/>
                <a:cs typeface="Times New Roman"/>
                <a:sym typeface="Times New Roman"/>
              </a:rPr>
              <a:t>REFERENCES</a:t>
            </a:r>
            <a:endParaRPr b="1" sz="1660">
              <a:latin typeface="Times New Roman"/>
              <a:ea typeface="Times New Roman"/>
              <a:cs typeface="Times New Roman"/>
              <a:sym typeface="Times New Roman"/>
            </a:endParaRPr>
          </a:p>
        </p:txBody>
      </p:sp>
      <p:pic>
        <p:nvPicPr>
          <p:cNvPr id="63" name="Google Shape;63;p14"/>
          <p:cNvPicPr preferRelativeResize="0"/>
          <p:nvPr/>
        </p:nvPicPr>
        <p:blipFill>
          <a:blip r:embed="rId3">
            <a:alphaModFix/>
          </a:blip>
          <a:stretch>
            <a:fillRect/>
          </a:stretch>
        </p:blipFill>
        <p:spPr>
          <a:xfrm>
            <a:off x="8005700" y="142475"/>
            <a:ext cx="826600" cy="826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2"/>
          <p:cNvSpPr txBox="1"/>
          <p:nvPr>
            <p:ph idx="1" type="body"/>
          </p:nvPr>
        </p:nvSpPr>
        <p:spPr>
          <a:xfrm>
            <a:off x="311700" y="189025"/>
            <a:ext cx="8520600" cy="45972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b="1" lang="en" sz="2600">
                <a:latin typeface="Times New Roman"/>
                <a:ea typeface="Times New Roman"/>
                <a:cs typeface="Times New Roman"/>
                <a:sym typeface="Times New Roman"/>
              </a:rPr>
              <a:t>Parameters of FSO Channel</a:t>
            </a:r>
            <a:endParaRPr b="1" sz="2600">
              <a:latin typeface="Times New Roman"/>
              <a:ea typeface="Times New Roman"/>
              <a:cs typeface="Times New Roman"/>
              <a:sym typeface="Times New Roman"/>
            </a:endParaRPr>
          </a:p>
        </p:txBody>
      </p:sp>
      <p:pic>
        <p:nvPicPr>
          <p:cNvPr id="179" name="Google Shape;179;p32"/>
          <p:cNvPicPr preferRelativeResize="0"/>
          <p:nvPr/>
        </p:nvPicPr>
        <p:blipFill>
          <a:blip r:embed="rId3">
            <a:alphaModFix/>
          </a:blip>
          <a:stretch>
            <a:fillRect/>
          </a:stretch>
        </p:blipFill>
        <p:spPr>
          <a:xfrm>
            <a:off x="8005700" y="142475"/>
            <a:ext cx="826600" cy="826600"/>
          </a:xfrm>
          <a:prstGeom prst="rect">
            <a:avLst/>
          </a:prstGeom>
          <a:noFill/>
          <a:ln>
            <a:noFill/>
          </a:ln>
        </p:spPr>
      </p:pic>
      <p:graphicFrame>
        <p:nvGraphicFramePr>
          <p:cNvPr id="180" name="Google Shape;180;p32"/>
          <p:cNvGraphicFramePr/>
          <p:nvPr/>
        </p:nvGraphicFramePr>
        <p:xfrm>
          <a:off x="997468" y="1387150"/>
          <a:ext cx="3000000" cy="3000000"/>
        </p:xfrm>
        <a:graphic>
          <a:graphicData uri="http://schemas.openxmlformats.org/drawingml/2006/table">
            <a:tbl>
              <a:tblPr bandRow="1" firstRow="1">
                <a:noFill/>
                <a:tableStyleId>{B4D659C5-40CE-4DA7-BC9F-96A623B78386}</a:tableStyleId>
              </a:tblPr>
              <a:tblGrid>
                <a:gridCol w="1662975"/>
                <a:gridCol w="5990950"/>
              </a:tblGrid>
              <a:tr h="472700">
                <a:tc>
                  <a:txBody>
                    <a:bodyPr/>
                    <a:lstStyle/>
                    <a:p>
                      <a:pPr indent="0" lvl="0" marL="0" marR="0" rtl="0" algn="l">
                        <a:spcBef>
                          <a:spcPts val="0"/>
                        </a:spcBef>
                        <a:spcAft>
                          <a:spcPts val="0"/>
                        </a:spcAft>
                        <a:buNone/>
                      </a:pPr>
                      <a:r>
                        <a:rPr lang="en" sz="1600" u="none" cap="none" strike="noStrike"/>
                        <a:t>Parameters </a:t>
                      </a:r>
                      <a:endParaRPr sz="1600"/>
                    </a:p>
                  </a:txBody>
                  <a:tcPr marT="49275" marB="49275" marR="98550" marL="98550"/>
                </a:tc>
                <a:tc>
                  <a:txBody>
                    <a:bodyPr/>
                    <a:lstStyle/>
                    <a:p>
                      <a:pPr indent="0" lvl="0" marL="0" marR="0" rtl="0" algn="l">
                        <a:spcBef>
                          <a:spcPts val="0"/>
                        </a:spcBef>
                        <a:spcAft>
                          <a:spcPts val="0"/>
                        </a:spcAft>
                        <a:buNone/>
                      </a:pPr>
                      <a:r>
                        <a:rPr lang="en" sz="1600"/>
                        <a:t>Range </a:t>
                      </a:r>
                      <a:endParaRPr sz="1600"/>
                    </a:p>
                  </a:txBody>
                  <a:tcPr marT="49275" marB="49275" marR="98550" marL="98550"/>
                </a:tc>
              </a:tr>
              <a:tr h="1146025">
                <a:tc>
                  <a:txBody>
                    <a:bodyPr/>
                    <a:lstStyle/>
                    <a:p>
                      <a:pPr indent="0" lvl="0" marL="0" marR="0" rtl="0" algn="l">
                        <a:spcBef>
                          <a:spcPts val="0"/>
                        </a:spcBef>
                        <a:spcAft>
                          <a:spcPts val="0"/>
                        </a:spcAft>
                        <a:buNone/>
                      </a:pPr>
                      <a:r>
                        <a:rPr lang="en" sz="1600"/>
                        <a:t>Input power </a:t>
                      </a:r>
                      <a:endParaRPr sz="1600"/>
                    </a:p>
                  </a:txBody>
                  <a:tcPr marT="49275" marB="49275" marR="98550" marL="98550"/>
                </a:tc>
                <a:tc>
                  <a:txBody>
                    <a:bodyPr/>
                    <a:lstStyle/>
                    <a:p>
                      <a:pPr indent="0" lvl="0" marL="0" marR="0" rtl="0" algn="l">
                        <a:spcBef>
                          <a:spcPts val="0"/>
                        </a:spcBef>
                        <a:spcAft>
                          <a:spcPts val="0"/>
                        </a:spcAft>
                        <a:buNone/>
                      </a:pPr>
                      <a:r>
                        <a:rPr lang="en" sz="1600">
                          <a:solidFill>
                            <a:srgbClr val="000000"/>
                          </a:solidFill>
                          <a:latin typeface="Century Gothic"/>
                          <a:ea typeface="Century Gothic"/>
                          <a:cs typeface="Century Gothic"/>
                          <a:sym typeface="Century Gothic"/>
                        </a:rPr>
                        <a:t>Clear weather: 20 dB</a:t>
                      </a:r>
                      <a:endParaRPr sz="1600">
                        <a:solidFill>
                          <a:srgbClr val="000000"/>
                        </a:solidFill>
                        <a:latin typeface="Century Gothic"/>
                        <a:ea typeface="Century Gothic"/>
                        <a:cs typeface="Century Gothic"/>
                        <a:sym typeface="Century Gothic"/>
                      </a:endParaRPr>
                    </a:p>
                    <a:p>
                      <a:pPr indent="0" lvl="0" marL="0" marR="0" rtl="0" algn="l">
                        <a:spcBef>
                          <a:spcPts val="0"/>
                        </a:spcBef>
                        <a:spcAft>
                          <a:spcPts val="0"/>
                        </a:spcAft>
                        <a:buNone/>
                      </a:pPr>
                      <a:r>
                        <a:rPr lang="en" sz="1600">
                          <a:solidFill>
                            <a:srgbClr val="000000"/>
                          </a:solidFill>
                          <a:latin typeface="Century Gothic"/>
                          <a:ea typeface="Century Gothic"/>
                          <a:cs typeface="Century Gothic"/>
                          <a:sym typeface="Century Gothic"/>
                        </a:rPr>
                        <a:t>Foggy weather: 30 dB</a:t>
                      </a:r>
                      <a:endParaRPr sz="1600">
                        <a:solidFill>
                          <a:srgbClr val="000000"/>
                        </a:solidFill>
                        <a:latin typeface="Century Gothic"/>
                        <a:ea typeface="Century Gothic"/>
                        <a:cs typeface="Century Gothic"/>
                        <a:sym typeface="Century Gothic"/>
                      </a:endParaRPr>
                    </a:p>
                    <a:p>
                      <a:pPr indent="0" lvl="0" marL="0" marR="0" rtl="0" algn="l">
                        <a:spcBef>
                          <a:spcPts val="0"/>
                        </a:spcBef>
                        <a:spcAft>
                          <a:spcPts val="0"/>
                        </a:spcAft>
                        <a:buNone/>
                      </a:pPr>
                      <a:r>
                        <a:rPr lang="en" sz="1600">
                          <a:solidFill>
                            <a:srgbClr val="000000"/>
                          </a:solidFill>
                          <a:latin typeface="Century Gothic"/>
                          <a:ea typeface="Century Gothic"/>
                          <a:cs typeface="Century Gothic"/>
                          <a:sym typeface="Century Gothic"/>
                        </a:rPr>
                        <a:t>Rainy weather: 40 dB</a:t>
                      </a:r>
                      <a:endParaRPr sz="1600"/>
                    </a:p>
                  </a:txBody>
                  <a:tcPr marT="49275" marB="49275" marR="98550" marL="98550"/>
                </a:tc>
              </a:tr>
              <a:tr h="925800">
                <a:tc>
                  <a:txBody>
                    <a:bodyPr/>
                    <a:lstStyle/>
                    <a:p>
                      <a:pPr indent="0" lvl="0" marL="0" marR="0" rtl="0" algn="l">
                        <a:spcBef>
                          <a:spcPts val="0"/>
                        </a:spcBef>
                        <a:spcAft>
                          <a:spcPts val="0"/>
                        </a:spcAft>
                        <a:buNone/>
                      </a:pPr>
                      <a:r>
                        <a:rPr lang="en" sz="1600"/>
                        <a:t>Wavelength</a:t>
                      </a:r>
                      <a:r>
                        <a:rPr lang="en" sz="1600"/>
                        <a:t> </a:t>
                      </a:r>
                      <a:endParaRPr sz="1600"/>
                    </a:p>
                  </a:txBody>
                  <a:tcPr marT="49275" marB="49275" marR="98550" marL="98550"/>
                </a:tc>
                <a:tc>
                  <a:txBody>
                    <a:bodyPr/>
                    <a:lstStyle/>
                    <a:p>
                      <a:pPr indent="0" lvl="0" marL="0" marR="0" rtl="0" algn="l">
                        <a:spcBef>
                          <a:spcPts val="0"/>
                        </a:spcBef>
                        <a:spcAft>
                          <a:spcPts val="0"/>
                        </a:spcAft>
                        <a:buNone/>
                      </a:pPr>
                      <a:r>
                        <a:rPr lang="en" sz="1600">
                          <a:solidFill>
                            <a:srgbClr val="000000"/>
                          </a:solidFill>
                          <a:latin typeface="Century Gothic"/>
                          <a:ea typeface="Century Gothic"/>
                          <a:cs typeface="Century Gothic"/>
                          <a:sym typeface="Century Gothic"/>
                        </a:rPr>
                        <a:t>1550 nm onwards (12 channels with equal channel spacing of 0.5 n</a:t>
                      </a:r>
                      <a:r>
                        <a:rPr lang="en" sz="1600">
                          <a:solidFill>
                            <a:srgbClr val="000000"/>
                          </a:solidFill>
                          <a:latin typeface="Century Gothic"/>
                          <a:ea typeface="Century Gothic"/>
                          <a:cs typeface="Century Gothic"/>
                          <a:sym typeface="Century Gothic"/>
                        </a:rPr>
                        <a:t>m</a:t>
                      </a:r>
                      <a:r>
                        <a:rPr lang="en" sz="1600">
                          <a:solidFill>
                            <a:srgbClr val="000000"/>
                          </a:solidFill>
                          <a:latin typeface="Century Gothic"/>
                          <a:ea typeface="Century Gothic"/>
                          <a:cs typeface="Century Gothic"/>
                          <a:sym typeface="Century Gothic"/>
                        </a:rPr>
                        <a:t>)</a:t>
                      </a:r>
                      <a:endParaRPr sz="1600"/>
                    </a:p>
                  </a:txBody>
                  <a:tcPr marT="49275" marB="49275" marR="98550" marL="98550"/>
                </a:tc>
              </a:tr>
              <a:tr h="472700">
                <a:tc>
                  <a:txBody>
                    <a:bodyPr/>
                    <a:lstStyle/>
                    <a:p>
                      <a:pPr indent="0" lvl="0" marL="0" marR="0" rtl="0" algn="l">
                        <a:spcBef>
                          <a:spcPts val="0"/>
                        </a:spcBef>
                        <a:spcAft>
                          <a:spcPts val="0"/>
                        </a:spcAft>
                        <a:buNone/>
                      </a:pPr>
                      <a:r>
                        <a:rPr lang="en" sz="1600"/>
                        <a:t>Bit rate </a:t>
                      </a:r>
                      <a:endParaRPr sz="1600"/>
                    </a:p>
                  </a:txBody>
                  <a:tcPr marT="49275" marB="49275" marR="98550" marL="98550"/>
                </a:tc>
                <a:tc>
                  <a:txBody>
                    <a:bodyPr/>
                    <a:lstStyle/>
                    <a:p>
                      <a:pPr indent="0" lvl="0" marL="0" marR="0" rtl="0" algn="l">
                        <a:spcBef>
                          <a:spcPts val="0"/>
                        </a:spcBef>
                        <a:spcAft>
                          <a:spcPts val="0"/>
                        </a:spcAft>
                        <a:buNone/>
                      </a:pPr>
                      <a:r>
                        <a:rPr lang="en" sz="1600"/>
                        <a:t>5 Gbps</a:t>
                      </a:r>
                      <a:endParaRPr sz="1600"/>
                    </a:p>
                  </a:txBody>
                  <a:tcPr marT="49275" marB="49275" marR="98550" marL="98550"/>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3"/>
          <p:cNvSpPr txBox="1"/>
          <p:nvPr>
            <p:ph type="title"/>
          </p:nvPr>
        </p:nvSpPr>
        <p:spPr>
          <a:xfrm>
            <a:off x="311700" y="264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262626"/>
              </a:buClr>
              <a:buSzPts val="990"/>
              <a:buFont typeface="Century Gothic"/>
              <a:buNone/>
            </a:pPr>
            <a:r>
              <a:rPr b="1" lang="en" sz="2420">
                <a:solidFill>
                  <a:srgbClr val="262626"/>
                </a:solidFill>
                <a:latin typeface="Times New Roman"/>
                <a:ea typeface="Times New Roman"/>
                <a:cs typeface="Times New Roman"/>
                <a:sym typeface="Times New Roman"/>
              </a:rPr>
              <a:t>Graph of variation of Q factor with respect to the used wavelengths at each node for clear season.</a:t>
            </a:r>
            <a:endParaRPr b="1" sz="2420">
              <a:latin typeface="Times New Roman"/>
              <a:ea typeface="Times New Roman"/>
              <a:cs typeface="Times New Roman"/>
              <a:sym typeface="Times New Roman"/>
            </a:endParaRPr>
          </a:p>
        </p:txBody>
      </p:sp>
      <p:pic>
        <p:nvPicPr>
          <p:cNvPr id="186" name="Google Shape;186;p33"/>
          <p:cNvPicPr preferRelativeResize="0"/>
          <p:nvPr/>
        </p:nvPicPr>
        <p:blipFill>
          <a:blip r:embed="rId3">
            <a:alphaModFix/>
          </a:blip>
          <a:stretch>
            <a:fillRect/>
          </a:stretch>
        </p:blipFill>
        <p:spPr>
          <a:xfrm>
            <a:off x="1950450" y="1293775"/>
            <a:ext cx="5462650" cy="351570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262626"/>
              </a:buClr>
              <a:buSzPts val="990"/>
              <a:buFont typeface="Century Gothic"/>
              <a:buNone/>
            </a:pPr>
            <a:r>
              <a:rPr b="1" lang="en" sz="2180">
                <a:solidFill>
                  <a:srgbClr val="262626"/>
                </a:solidFill>
                <a:latin typeface="Times New Roman"/>
                <a:ea typeface="Times New Roman"/>
                <a:cs typeface="Times New Roman"/>
                <a:sym typeface="Times New Roman"/>
              </a:rPr>
              <a:t>The R</a:t>
            </a:r>
            <a:r>
              <a:rPr b="1" lang="en" sz="2540">
                <a:solidFill>
                  <a:srgbClr val="262626"/>
                </a:solidFill>
                <a:latin typeface="Times New Roman"/>
                <a:ea typeface="Times New Roman"/>
                <a:cs typeface="Times New Roman"/>
                <a:sym typeface="Times New Roman"/>
              </a:rPr>
              <a:t>eceived output eye diagrams at different nodes for clear season</a:t>
            </a:r>
            <a:endParaRPr b="1" sz="1820">
              <a:latin typeface="Times New Roman"/>
              <a:ea typeface="Times New Roman"/>
              <a:cs typeface="Times New Roman"/>
              <a:sym typeface="Times New Roman"/>
            </a:endParaRPr>
          </a:p>
        </p:txBody>
      </p:sp>
      <p:pic>
        <p:nvPicPr>
          <p:cNvPr id="192" name="Google Shape;192;p34"/>
          <p:cNvPicPr preferRelativeResize="0"/>
          <p:nvPr/>
        </p:nvPicPr>
        <p:blipFill rotWithShape="1">
          <a:blip r:embed="rId3">
            <a:alphaModFix/>
          </a:blip>
          <a:srcRect b="0" l="0" r="25838" t="0"/>
          <a:stretch/>
        </p:blipFill>
        <p:spPr>
          <a:xfrm>
            <a:off x="571175" y="1827080"/>
            <a:ext cx="2346600" cy="2404120"/>
          </a:xfrm>
          <a:prstGeom prst="rect">
            <a:avLst/>
          </a:prstGeom>
          <a:noFill/>
          <a:ln>
            <a:noFill/>
          </a:ln>
          <a:effectLst>
            <a:outerShdw blurRad="57150" rotWithShape="0" algn="bl" dir="5400000" dist="19050">
              <a:srgbClr val="000000">
                <a:alpha val="50000"/>
              </a:srgbClr>
            </a:outerShdw>
          </a:effectLst>
        </p:spPr>
      </p:pic>
      <p:pic>
        <p:nvPicPr>
          <p:cNvPr id="193" name="Google Shape;193;p34"/>
          <p:cNvPicPr preferRelativeResize="0"/>
          <p:nvPr/>
        </p:nvPicPr>
        <p:blipFill rotWithShape="1">
          <a:blip r:embed="rId4">
            <a:alphaModFix/>
          </a:blip>
          <a:srcRect b="0" l="0" r="26556" t="0"/>
          <a:stretch/>
        </p:blipFill>
        <p:spPr>
          <a:xfrm>
            <a:off x="3398712" y="1769550"/>
            <a:ext cx="2346576" cy="2414475"/>
          </a:xfrm>
          <a:prstGeom prst="rect">
            <a:avLst/>
          </a:prstGeom>
          <a:noFill/>
          <a:ln>
            <a:noFill/>
          </a:ln>
          <a:effectLst>
            <a:outerShdw blurRad="57150" rotWithShape="0" algn="bl" dir="5400000" dist="19050">
              <a:srgbClr val="000000">
                <a:alpha val="50000"/>
              </a:srgbClr>
            </a:outerShdw>
          </a:effectLst>
        </p:spPr>
      </p:pic>
      <p:pic>
        <p:nvPicPr>
          <p:cNvPr id="194" name="Google Shape;194;p34"/>
          <p:cNvPicPr preferRelativeResize="0"/>
          <p:nvPr/>
        </p:nvPicPr>
        <p:blipFill rotWithShape="1">
          <a:blip r:embed="rId5">
            <a:alphaModFix/>
          </a:blip>
          <a:srcRect b="0" l="0" r="25283" t="0"/>
          <a:stretch/>
        </p:blipFill>
        <p:spPr>
          <a:xfrm>
            <a:off x="6170800" y="1769550"/>
            <a:ext cx="2409549" cy="24144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262626"/>
              </a:buClr>
              <a:buSzPts val="990"/>
              <a:buFont typeface="Century Gothic"/>
              <a:buNone/>
            </a:pPr>
            <a:r>
              <a:rPr b="1" lang="en" sz="2420">
                <a:solidFill>
                  <a:srgbClr val="262626"/>
                </a:solidFill>
                <a:latin typeface="Times New Roman"/>
                <a:ea typeface="Times New Roman"/>
                <a:cs typeface="Times New Roman"/>
                <a:sym typeface="Times New Roman"/>
              </a:rPr>
              <a:t>Graph of Q factor with respect to the used wavelengths at each node for hasty season.</a:t>
            </a:r>
            <a:endParaRPr b="1" sz="2420">
              <a:latin typeface="Times New Roman"/>
              <a:ea typeface="Times New Roman"/>
              <a:cs typeface="Times New Roman"/>
              <a:sym typeface="Times New Roman"/>
            </a:endParaRPr>
          </a:p>
        </p:txBody>
      </p:sp>
      <p:pic>
        <p:nvPicPr>
          <p:cNvPr id="200" name="Google Shape;200;p35"/>
          <p:cNvPicPr preferRelativeResize="0"/>
          <p:nvPr/>
        </p:nvPicPr>
        <p:blipFill>
          <a:blip r:embed="rId3">
            <a:alphaModFix/>
          </a:blip>
          <a:stretch>
            <a:fillRect/>
          </a:stretch>
        </p:blipFill>
        <p:spPr>
          <a:xfrm>
            <a:off x="2090775" y="1508300"/>
            <a:ext cx="4962450" cy="32319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262626"/>
              </a:buClr>
              <a:buSzPts val="990"/>
              <a:buFont typeface="Century Gothic"/>
              <a:buNone/>
            </a:pPr>
            <a:r>
              <a:rPr b="1" lang="en" sz="2480">
                <a:solidFill>
                  <a:srgbClr val="262626"/>
                </a:solidFill>
                <a:latin typeface="Times New Roman"/>
                <a:ea typeface="Times New Roman"/>
                <a:cs typeface="Times New Roman"/>
                <a:sym typeface="Times New Roman"/>
              </a:rPr>
              <a:t>The received output eye diagram (1550 nm) at different nodes for hasty season</a:t>
            </a:r>
            <a:endParaRPr b="1" sz="2120">
              <a:latin typeface="Times New Roman"/>
              <a:ea typeface="Times New Roman"/>
              <a:cs typeface="Times New Roman"/>
              <a:sym typeface="Times New Roman"/>
            </a:endParaRPr>
          </a:p>
        </p:txBody>
      </p:sp>
      <p:pic>
        <p:nvPicPr>
          <p:cNvPr id="206" name="Google Shape;206;p36"/>
          <p:cNvPicPr preferRelativeResize="0"/>
          <p:nvPr/>
        </p:nvPicPr>
        <p:blipFill rotWithShape="1">
          <a:blip r:embed="rId3">
            <a:alphaModFix/>
          </a:blip>
          <a:srcRect b="15976" l="33302" r="29187" t="15483"/>
          <a:stretch/>
        </p:blipFill>
        <p:spPr>
          <a:xfrm>
            <a:off x="608125" y="2036093"/>
            <a:ext cx="2388302" cy="2454632"/>
          </a:xfrm>
          <a:prstGeom prst="rect">
            <a:avLst/>
          </a:prstGeom>
          <a:noFill/>
          <a:ln>
            <a:noFill/>
          </a:ln>
          <a:effectLst>
            <a:outerShdw blurRad="57150" rotWithShape="0" algn="bl" dir="5400000" dist="19050">
              <a:srgbClr val="000000">
                <a:alpha val="50000"/>
              </a:srgbClr>
            </a:outerShdw>
          </a:effectLst>
        </p:spPr>
      </p:pic>
      <p:pic>
        <p:nvPicPr>
          <p:cNvPr id="207" name="Google Shape;207;p36"/>
          <p:cNvPicPr preferRelativeResize="0"/>
          <p:nvPr/>
        </p:nvPicPr>
        <p:blipFill rotWithShape="1">
          <a:blip r:embed="rId4">
            <a:alphaModFix/>
          </a:blip>
          <a:srcRect b="30791" l="32927" r="29921" t="0"/>
          <a:stretch/>
        </p:blipFill>
        <p:spPr>
          <a:xfrm>
            <a:off x="3486675" y="1988050"/>
            <a:ext cx="2388302" cy="2502676"/>
          </a:xfrm>
          <a:prstGeom prst="rect">
            <a:avLst/>
          </a:prstGeom>
          <a:noFill/>
          <a:ln>
            <a:noFill/>
          </a:ln>
          <a:effectLst>
            <a:outerShdw blurRad="57150" rotWithShape="0" algn="bl" dir="5400000" dist="19050">
              <a:srgbClr val="000000">
                <a:alpha val="50000"/>
              </a:srgbClr>
            </a:outerShdw>
          </a:effectLst>
        </p:spPr>
      </p:pic>
      <p:pic>
        <p:nvPicPr>
          <p:cNvPr id="208" name="Google Shape;208;p36"/>
          <p:cNvPicPr preferRelativeResize="0"/>
          <p:nvPr/>
        </p:nvPicPr>
        <p:blipFill rotWithShape="1">
          <a:blip r:embed="rId5">
            <a:alphaModFix/>
          </a:blip>
          <a:srcRect b="15139" l="34660" r="27839" t="16666"/>
          <a:stretch/>
        </p:blipFill>
        <p:spPr>
          <a:xfrm>
            <a:off x="6518811" y="1986375"/>
            <a:ext cx="2446565" cy="25026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262626"/>
              </a:buClr>
              <a:buSzPts val="990"/>
              <a:buFont typeface="Century Gothic"/>
              <a:buNone/>
            </a:pPr>
            <a:r>
              <a:rPr b="1" lang="en" sz="2440">
                <a:solidFill>
                  <a:srgbClr val="262626"/>
                </a:solidFill>
                <a:latin typeface="Times New Roman"/>
                <a:ea typeface="Times New Roman"/>
                <a:cs typeface="Times New Roman"/>
                <a:sym typeface="Times New Roman"/>
              </a:rPr>
              <a:t>Graph of Q factor with respect to the used wavelengths at each node for rainy season.</a:t>
            </a:r>
            <a:endParaRPr b="1" sz="2440">
              <a:solidFill>
                <a:srgbClr val="262626"/>
              </a:solidFill>
              <a:latin typeface="Times New Roman"/>
              <a:ea typeface="Times New Roman"/>
              <a:cs typeface="Times New Roman"/>
              <a:sym typeface="Times New Roman"/>
            </a:endParaRPr>
          </a:p>
          <a:p>
            <a:pPr indent="0" lvl="0" marL="0" rtl="0" algn="l">
              <a:spcBef>
                <a:spcPts val="0"/>
              </a:spcBef>
              <a:spcAft>
                <a:spcPts val="0"/>
              </a:spcAft>
              <a:buSzPts val="990"/>
              <a:buNone/>
            </a:pPr>
            <a:r>
              <a:t/>
            </a:r>
            <a:endParaRPr b="1" sz="1720">
              <a:latin typeface="Times New Roman"/>
              <a:ea typeface="Times New Roman"/>
              <a:cs typeface="Times New Roman"/>
              <a:sym typeface="Times New Roman"/>
            </a:endParaRPr>
          </a:p>
        </p:txBody>
      </p:sp>
      <p:pic>
        <p:nvPicPr>
          <p:cNvPr id="214" name="Google Shape;214;p37"/>
          <p:cNvPicPr preferRelativeResize="0"/>
          <p:nvPr/>
        </p:nvPicPr>
        <p:blipFill>
          <a:blip r:embed="rId3">
            <a:alphaModFix/>
          </a:blip>
          <a:stretch>
            <a:fillRect/>
          </a:stretch>
        </p:blipFill>
        <p:spPr>
          <a:xfrm>
            <a:off x="1926475" y="1481775"/>
            <a:ext cx="5291032" cy="34164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262626"/>
              </a:buClr>
              <a:buSzPts val="990"/>
              <a:buFont typeface="Century Gothic"/>
              <a:buNone/>
            </a:pPr>
            <a:r>
              <a:rPr b="1" lang="en" sz="2420">
                <a:solidFill>
                  <a:srgbClr val="262626"/>
                </a:solidFill>
                <a:latin typeface="Times New Roman"/>
                <a:ea typeface="Times New Roman"/>
                <a:cs typeface="Times New Roman"/>
                <a:sym typeface="Times New Roman"/>
              </a:rPr>
              <a:t> The received output eye diagram (1550 nm) at different nodes for rainy season.</a:t>
            </a:r>
            <a:endParaRPr b="1" sz="2420">
              <a:solidFill>
                <a:srgbClr val="262626"/>
              </a:solidFill>
              <a:latin typeface="Times New Roman"/>
              <a:ea typeface="Times New Roman"/>
              <a:cs typeface="Times New Roman"/>
              <a:sym typeface="Times New Roman"/>
            </a:endParaRPr>
          </a:p>
          <a:p>
            <a:pPr indent="0" lvl="0" marL="0" rtl="0" algn="l">
              <a:spcBef>
                <a:spcPts val="0"/>
              </a:spcBef>
              <a:spcAft>
                <a:spcPts val="0"/>
              </a:spcAft>
              <a:buSzPts val="990"/>
              <a:buNone/>
            </a:pPr>
            <a:r>
              <a:t/>
            </a:r>
            <a:endParaRPr b="1" sz="2420">
              <a:latin typeface="Times New Roman"/>
              <a:ea typeface="Times New Roman"/>
              <a:cs typeface="Times New Roman"/>
              <a:sym typeface="Times New Roman"/>
            </a:endParaRPr>
          </a:p>
        </p:txBody>
      </p:sp>
      <p:pic>
        <p:nvPicPr>
          <p:cNvPr id="220" name="Google Shape;220;p38"/>
          <p:cNvPicPr preferRelativeResize="0"/>
          <p:nvPr/>
        </p:nvPicPr>
        <p:blipFill rotWithShape="1">
          <a:blip r:embed="rId3">
            <a:alphaModFix/>
          </a:blip>
          <a:srcRect b="21713" l="22106" r="40135" t="10240"/>
          <a:stretch/>
        </p:blipFill>
        <p:spPr>
          <a:xfrm>
            <a:off x="311700" y="1643700"/>
            <a:ext cx="2637950" cy="2673999"/>
          </a:xfrm>
          <a:prstGeom prst="rect">
            <a:avLst/>
          </a:prstGeom>
          <a:noFill/>
          <a:ln>
            <a:noFill/>
          </a:ln>
          <a:effectLst>
            <a:outerShdw blurRad="57150" rotWithShape="0" algn="bl" dir="5400000" dist="19050">
              <a:srgbClr val="000000">
                <a:alpha val="50000"/>
              </a:srgbClr>
            </a:outerShdw>
          </a:effectLst>
        </p:spPr>
      </p:pic>
      <p:pic>
        <p:nvPicPr>
          <p:cNvPr id="221" name="Google Shape;221;p38"/>
          <p:cNvPicPr preferRelativeResize="0"/>
          <p:nvPr/>
        </p:nvPicPr>
        <p:blipFill rotWithShape="1">
          <a:blip r:embed="rId4">
            <a:alphaModFix/>
          </a:blip>
          <a:srcRect b="30805" l="33604" r="27501" t="0"/>
          <a:stretch/>
        </p:blipFill>
        <p:spPr>
          <a:xfrm>
            <a:off x="3253025" y="1643700"/>
            <a:ext cx="2637950" cy="2640052"/>
          </a:xfrm>
          <a:prstGeom prst="rect">
            <a:avLst/>
          </a:prstGeom>
          <a:noFill/>
          <a:ln>
            <a:noFill/>
          </a:ln>
          <a:effectLst>
            <a:outerShdw blurRad="57150" rotWithShape="0" algn="bl" dir="5400000" dist="19050">
              <a:srgbClr val="000000">
                <a:alpha val="50000"/>
              </a:srgbClr>
            </a:outerShdw>
          </a:effectLst>
        </p:spPr>
      </p:pic>
      <p:pic>
        <p:nvPicPr>
          <p:cNvPr id="222" name="Google Shape;222;p38"/>
          <p:cNvPicPr preferRelativeResize="0"/>
          <p:nvPr/>
        </p:nvPicPr>
        <p:blipFill rotWithShape="1">
          <a:blip r:embed="rId5">
            <a:alphaModFix/>
          </a:blip>
          <a:srcRect b="31191" l="25628" r="36870" t="0"/>
          <a:stretch/>
        </p:blipFill>
        <p:spPr>
          <a:xfrm>
            <a:off x="6260275" y="1643700"/>
            <a:ext cx="2590824" cy="267399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262626"/>
              </a:buClr>
              <a:buSzPts val="990"/>
              <a:buFont typeface="Century Gothic"/>
              <a:buNone/>
            </a:pPr>
            <a:r>
              <a:rPr b="1" lang="en" sz="2460">
                <a:solidFill>
                  <a:srgbClr val="262626"/>
                </a:solidFill>
                <a:latin typeface="Times New Roman"/>
                <a:ea typeface="Times New Roman"/>
                <a:cs typeface="Times New Roman"/>
                <a:sym typeface="Times New Roman"/>
              </a:rPr>
              <a:t>Conclusion </a:t>
            </a:r>
            <a:endParaRPr b="1" sz="2060">
              <a:latin typeface="Times New Roman"/>
              <a:ea typeface="Times New Roman"/>
              <a:cs typeface="Times New Roman"/>
              <a:sym typeface="Times New Roman"/>
            </a:endParaRPr>
          </a:p>
        </p:txBody>
      </p:sp>
      <p:sp>
        <p:nvSpPr>
          <p:cNvPr id="228" name="Google Shape;228;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342900" rtl="0" algn="l">
              <a:lnSpc>
                <a:spcPct val="100000"/>
              </a:lnSpc>
              <a:spcBef>
                <a:spcPts val="0"/>
              </a:spcBef>
              <a:spcAft>
                <a:spcPts val="0"/>
              </a:spcAft>
              <a:buClr>
                <a:schemeClr val="dk1"/>
              </a:buClr>
              <a:buSzPts val="1800"/>
              <a:buFont typeface="Times New Roman"/>
              <a:buChar char="❖"/>
            </a:pPr>
            <a:r>
              <a:rPr lang="en">
                <a:solidFill>
                  <a:srgbClr val="3F3F3F"/>
                </a:solidFill>
                <a:latin typeface="Times New Roman"/>
                <a:ea typeface="Times New Roman"/>
                <a:cs typeface="Times New Roman"/>
                <a:sym typeface="Times New Roman"/>
              </a:rPr>
              <a:t>FSO</a:t>
            </a:r>
            <a:r>
              <a:rPr lang="en">
                <a:solidFill>
                  <a:srgbClr val="3F3F3F"/>
                </a:solidFill>
                <a:latin typeface="Times New Roman"/>
                <a:ea typeface="Times New Roman"/>
                <a:cs typeface="Times New Roman"/>
                <a:sym typeface="Times New Roman"/>
              </a:rPr>
              <a:t> communication network has been proposed throughout the </a:t>
            </a:r>
            <a:r>
              <a:rPr lang="en">
                <a:solidFill>
                  <a:srgbClr val="3F3F3F"/>
                </a:solidFill>
                <a:latin typeface="Times New Roman"/>
                <a:ea typeface="Times New Roman"/>
                <a:cs typeface="Times New Roman"/>
                <a:sym typeface="Times New Roman"/>
              </a:rPr>
              <a:t>Dwarka</a:t>
            </a:r>
            <a:r>
              <a:rPr lang="en">
                <a:solidFill>
                  <a:srgbClr val="3F3F3F"/>
                </a:solidFill>
                <a:latin typeface="Times New Roman"/>
                <a:ea typeface="Times New Roman"/>
                <a:cs typeface="Times New Roman"/>
                <a:sym typeface="Times New Roman"/>
              </a:rPr>
              <a:t> and India Gate</a:t>
            </a:r>
            <a:r>
              <a:rPr lang="en">
                <a:solidFill>
                  <a:srgbClr val="3F3F3F"/>
                </a:solidFill>
                <a:latin typeface="Times New Roman"/>
                <a:ea typeface="Times New Roman"/>
                <a:cs typeface="Times New Roman"/>
                <a:sym typeface="Times New Roman"/>
              </a:rPr>
              <a:t> </a:t>
            </a:r>
            <a:r>
              <a:rPr lang="en">
                <a:solidFill>
                  <a:srgbClr val="3F3F3F"/>
                </a:solidFill>
                <a:latin typeface="Times New Roman"/>
                <a:ea typeface="Times New Roman"/>
                <a:cs typeface="Times New Roman"/>
                <a:sym typeface="Times New Roman"/>
              </a:rPr>
              <a:t>region.</a:t>
            </a:r>
            <a:endParaRPr>
              <a:solidFill>
                <a:srgbClr val="3F3F3F"/>
              </a:solidFill>
              <a:latin typeface="Times New Roman"/>
              <a:ea typeface="Times New Roman"/>
              <a:cs typeface="Times New Roman"/>
              <a:sym typeface="Times New Roman"/>
            </a:endParaRPr>
          </a:p>
          <a:p>
            <a:pPr indent="-342900" lvl="0" marL="342900" rtl="0" algn="l">
              <a:lnSpc>
                <a:spcPct val="100000"/>
              </a:lnSpc>
              <a:spcBef>
                <a:spcPts val="1000"/>
              </a:spcBef>
              <a:spcAft>
                <a:spcPts val="0"/>
              </a:spcAft>
              <a:buClr>
                <a:schemeClr val="dk1"/>
              </a:buClr>
              <a:buSzPts val="1800"/>
              <a:buFont typeface="Times New Roman"/>
              <a:buChar char="❖"/>
            </a:pPr>
            <a:r>
              <a:rPr lang="en">
                <a:solidFill>
                  <a:srgbClr val="3F3F3F"/>
                </a:solidFill>
                <a:latin typeface="Times New Roman"/>
                <a:ea typeface="Times New Roman"/>
                <a:cs typeface="Times New Roman"/>
                <a:sym typeface="Times New Roman"/>
              </a:rPr>
              <a:t>The FSO communication link performance through all-weather seasons of Dwarka and India Gate region has been observed.</a:t>
            </a:r>
            <a:endParaRPr>
              <a:solidFill>
                <a:srgbClr val="3F3F3F"/>
              </a:solidFill>
              <a:latin typeface="Times New Roman"/>
              <a:ea typeface="Times New Roman"/>
              <a:cs typeface="Times New Roman"/>
              <a:sym typeface="Times New Roman"/>
            </a:endParaRPr>
          </a:p>
          <a:p>
            <a:pPr indent="-342900" lvl="0" marL="342900" rtl="0" algn="l">
              <a:lnSpc>
                <a:spcPct val="100000"/>
              </a:lnSpc>
              <a:spcBef>
                <a:spcPts val="1000"/>
              </a:spcBef>
              <a:spcAft>
                <a:spcPts val="0"/>
              </a:spcAft>
              <a:buClr>
                <a:schemeClr val="dk1"/>
              </a:buClr>
              <a:buSzPts val="1800"/>
              <a:buFont typeface="Times New Roman"/>
              <a:buChar char="❖"/>
            </a:pPr>
            <a:r>
              <a:rPr lang="en">
                <a:solidFill>
                  <a:srgbClr val="3F3F3F"/>
                </a:solidFill>
                <a:latin typeface="Times New Roman"/>
                <a:ea typeface="Times New Roman"/>
                <a:cs typeface="Times New Roman"/>
                <a:sym typeface="Times New Roman"/>
              </a:rPr>
              <a:t>In all the weather seasons, the results at each node of the network have been calculated in terms of BER and Q-Factor.</a:t>
            </a:r>
            <a:endParaRPr>
              <a:solidFill>
                <a:srgbClr val="3F3F3F"/>
              </a:solidFill>
              <a:latin typeface="Times New Roman"/>
              <a:ea typeface="Times New Roman"/>
              <a:cs typeface="Times New Roman"/>
              <a:sym typeface="Times New Roman"/>
            </a:endParaRPr>
          </a:p>
          <a:p>
            <a:pPr indent="-342900" lvl="0" marL="342900" rtl="0" algn="l">
              <a:lnSpc>
                <a:spcPct val="100000"/>
              </a:lnSpc>
              <a:spcBef>
                <a:spcPts val="1000"/>
              </a:spcBef>
              <a:spcAft>
                <a:spcPts val="0"/>
              </a:spcAft>
              <a:buClr>
                <a:schemeClr val="dk1"/>
              </a:buClr>
              <a:buSzPts val="1800"/>
              <a:buFont typeface="Times New Roman"/>
              <a:buChar char="❖"/>
            </a:pPr>
            <a:r>
              <a:rPr lang="en">
                <a:solidFill>
                  <a:srgbClr val="3F3F3F"/>
                </a:solidFill>
                <a:latin typeface="Times New Roman"/>
                <a:ea typeface="Times New Roman"/>
                <a:cs typeface="Times New Roman"/>
                <a:sym typeface="Times New Roman"/>
              </a:rPr>
              <a:t>In rainy season, repeaters are needed after every 1 km.</a:t>
            </a:r>
            <a:endParaRPr>
              <a:solidFill>
                <a:srgbClr val="3F3F3F"/>
              </a:solidFill>
              <a:latin typeface="Times New Roman"/>
              <a:ea typeface="Times New Roman"/>
              <a:cs typeface="Times New Roman"/>
              <a:sym typeface="Times New Roman"/>
            </a:endParaRPr>
          </a:p>
          <a:p>
            <a:pPr indent="-342900" lvl="0" marL="342900" rtl="0" algn="l">
              <a:lnSpc>
                <a:spcPct val="100000"/>
              </a:lnSpc>
              <a:spcBef>
                <a:spcPts val="1000"/>
              </a:spcBef>
              <a:spcAft>
                <a:spcPts val="0"/>
              </a:spcAft>
              <a:buClr>
                <a:schemeClr val="dk1"/>
              </a:buClr>
              <a:buSzPts val="1800"/>
              <a:buFont typeface="Times New Roman"/>
              <a:buChar char="❖"/>
            </a:pPr>
            <a:r>
              <a:rPr lang="en">
                <a:solidFill>
                  <a:srgbClr val="3F3F3F"/>
                </a:solidFill>
                <a:latin typeface="Times New Roman"/>
                <a:ea typeface="Times New Roman"/>
                <a:cs typeface="Times New Roman"/>
                <a:sym typeface="Times New Roman"/>
              </a:rPr>
              <a:t>Acceptable quality factor on every node.</a:t>
            </a:r>
            <a:endParaRPr>
              <a:solidFill>
                <a:srgbClr val="3F3F3F"/>
              </a:solidFill>
              <a:latin typeface="Times New Roman"/>
              <a:ea typeface="Times New Roman"/>
              <a:cs typeface="Times New Roman"/>
              <a:sym typeface="Times New Roman"/>
            </a:endParaRPr>
          </a:p>
          <a:p>
            <a:pPr indent="0" lvl="0" marL="0" rtl="0" algn="l">
              <a:spcBef>
                <a:spcPts val="0"/>
              </a:spcBef>
              <a:spcAft>
                <a:spcPts val="1200"/>
              </a:spcAft>
              <a:buNone/>
            </a:pPr>
            <a:r>
              <a:t/>
            </a:r>
            <a:endParaRPr>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REFERENCES</a:t>
            </a:r>
            <a:endParaRPr b="1"/>
          </a:p>
        </p:txBody>
      </p:sp>
      <p:pic>
        <p:nvPicPr>
          <p:cNvPr id="234" name="Google Shape;234;p40"/>
          <p:cNvPicPr preferRelativeResize="0"/>
          <p:nvPr/>
        </p:nvPicPr>
        <p:blipFill>
          <a:blip r:embed="rId3">
            <a:alphaModFix/>
          </a:blip>
          <a:stretch>
            <a:fillRect/>
          </a:stretch>
        </p:blipFill>
        <p:spPr>
          <a:xfrm>
            <a:off x="8005700" y="142475"/>
            <a:ext cx="826600" cy="826600"/>
          </a:xfrm>
          <a:prstGeom prst="rect">
            <a:avLst/>
          </a:prstGeom>
          <a:noFill/>
          <a:ln>
            <a:noFill/>
          </a:ln>
        </p:spPr>
      </p:pic>
      <p:sp>
        <p:nvSpPr>
          <p:cNvPr id="235" name="Google Shape;235;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228600" lvl="0" marL="457200" rtl="0" algn="just">
              <a:lnSpc>
                <a:spcPct val="163636"/>
              </a:lnSpc>
              <a:spcBef>
                <a:spcPts val="0"/>
              </a:spcBef>
              <a:spcAft>
                <a:spcPts val="0"/>
              </a:spcAft>
              <a:buClr>
                <a:schemeClr val="dk1"/>
              </a:buClr>
              <a:buSzPts val="1100"/>
              <a:buFont typeface="Arial"/>
              <a:buNone/>
            </a:pPr>
            <a:r>
              <a:rPr lang="en" sz="1400">
                <a:solidFill>
                  <a:schemeClr val="dk1"/>
                </a:solidFill>
                <a:highlight>
                  <a:srgbClr val="FFFFFF"/>
                </a:highlight>
                <a:latin typeface="Times"/>
                <a:ea typeface="Times"/>
                <a:cs typeface="Times"/>
                <a:sym typeface="Times"/>
              </a:rPr>
              <a:t>1. 	J. Kaufmann, “Free space optical communications: an overview of applications and technologies,” in </a:t>
            </a:r>
            <a:r>
              <a:rPr i="1" lang="en" sz="1400">
                <a:solidFill>
                  <a:schemeClr val="dk1"/>
                </a:solidFill>
                <a:highlight>
                  <a:srgbClr val="FFFFFF"/>
                </a:highlight>
                <a:latin typeface="Times"/>
                <a:ea typeface="Times"/>
                <a:cs typeface="Times"/>
                <a:sym typeface="Times"/>
              </a:rPr>
              <a:t>Proceedings of the Boston IEEE Communications Society Meeting</a:t>
            </a:r>
            <a:r>
              <a:rPr lang="en" sz="1400">
                <a:solidFill>
                  <a:schemeClr val="dk1"/>
                </a:solidFill>
                <a:highlight>
                  <a:srgbClr val="FFFFFF"/>
                </a:highlight>
                <a:latin typeface="Times"/>
                <a:ea typeface="Times"/>
                <a:cs typeface="Times"/>
                <a:sym typeface="Times"/>
              </a:rPr>
              <a:t>, 2011.</a:t>
            </a:r>
            <a:endParaRPr sz="1400">
              <a:solidFill>
                <a:schemeClr val="dk1"/>
              </a:solidFill>
              <a:highlight>
                <a:srgbClr val="FFFFFF"/>
              </a:highlight>
              <a:latin typeface="Times"/>
              <a:ea typeface="Times"/>
              <a:cs typeface="Times"/>
              <a:sym typeface="Times"/>
            </a:endParaRPr>
          </a:p>
          <a:p>
            <a:pPr indent="0" lvl="0" marL="457200" rtl="0" algn="just">
              <a:lnSpc>
                <a:spcPct val="163636"/>
              </a:lnSpc>
              <a:spcBef>
                <a:spcPts val="0"/>
              </a:spcBef>
              <a:spcAft>
                <a:spcPts val="0"/>
              </a:spcAft>
              <a:buClr>
                <a:schemeClr val="dk1"/>
              </a:buClr>
              <a:buSzPts val="1100"/>
              <a:buFont typeface="Arial"/>
              <a:buNone/>
            </a:pPr>
            <a:r>
              <a:rPr lang="en" sz="1400">
                <a:solidFill>
                  <a:schemeClr val="dk1"/>
                </a:solidFill>
                <a:highlight>
                  <a:srgbClr val="FFFFFF"/>
                </a:highlight>
                <a:latin typeface="Times"/>
                <a:ea typeface="Times"/>
                <a:cs typeface="Times"/>
                <a:sym typeface="Times"/>
              </a:rPr>
              <a:t>View at: </a:t>
            </a:r>
            <a:r>
              <a:rPr lang="en" sz="1400" u="sng">
                <a:solidFill>
                  <a:srgbClr val="4D8A17"/>
                </a:solidFill>
                <a:highlight>
                  <a:srgbClr val="FFFFFF"/>
                </a:highlight>
                <a:latin typeface="Times"/>
                <a:ea typeface="Times"/>
                <a:cs typeface="Times"/>
                <a:sym typeface="Times"/>
                <a:hlinkClick r:id="rId4">
                  <a:extLst>
                    <a:ext uri="{A12FA001-AC4F-418D-AE19-62706E023703}">
                      <ahyp:hlinkClr val="tx"/>
                    </a:ext>
                  </a:extLst>
                </a:hlinkClick>
              </a:rPr>
              <a:t>Google Scholar</a:t>
            </a:r>
            <a:endParaRPr sz="1400" u="sng">
              <a:solidFill>
                <a:srgbClr val="4D8A17"/>
              </a:solidFill>
              <a:highlight>
                <a:srgbClr val="FFFFFF"/>
              </a:highlight>
              <a:latin typeface="Times"/>
              <a:ea typeface="Times"/>
              <a:cs typeface="Times"/>
              <a:sym typeface="Times"/>
            </a:endParaRPr>
          </a:p>
          <a:p>
            <a:pPr indent="-228600" lvl="0" marL="457200" rtl="0" algn="just">
              <a:lnSpc>
                <a:spcPct val="163636"/>
              </a:lnSpc>
              <a:spcBef>
                <a:spcPts val="0"/>
              </a:spcBef>
              <a:spcAft>
                <a:spcPts val="0"/>
              </a:spcAft>
              <a:buClr>
                <a:schemeClr val="dk1"/>
              </a:buClr>
              <a:buSzPts val="1100"/>
              <a:buFont typeface="Arial"/>
              <a:buNone/>
            </a:pPr>
            <a:r>
              <a:rPr lang="en" sz="1400">
                <a:solidFill>
                  <a:schemeClr val="dk1"/>
                </a:solidFill>
                <a:highlight>
                  <a:srgbClr val="FFFFFF"/>
                </a:highlight>
                <a:latin typeface="Times"/>
                <a:ea typeface="Times"/>
                <a:cs typeface="Times"/>
                <a:sym typeface="Times"/>
              </a:rPr>
              <a:t>2. 	H. A. Willebrand and B. S. Ghuman, “Fiber optics without fiber,” </a:t>
            </a:r>
            <a:r>
              <a:rPr i="1" lang="en" sz="1400">
                <a:solidFill>
                  <a:schemeClr val="dk1"/>
                </a:solidFill>
                <a:highlight>
                  <a:srgbClr val="FFFFFF"/>
                </a:highlight>
                <a:latin typeface="Times"/>
                <a:ea typeface="Times"/>
                <a:cs typeface="Times"/>
                <a:sym typeface="Times"/>
              </a:rPr>
              <a:t>IEEE Spectrum</a:t>
            </a:r>
            <a:r>
              <a:rPr lang="en" sz="1400">
                <a:solidFill>
                  <a:schemeClr val="dk1"/>
                </a:solidFill>
                <a:highlight>
                  <a:srgbClr val="FFFFFF"/>
                </a:highlight>
                <a:latin typeface="Times"/>
                <a:ea typeface="Times"/>
                <a:cs typeface="Times"/>
                <a:sym typeface="Times"/>
              </a:rPr>
              <a:t>, vol. 38, no. 8, pp. 40–45, 2001.</a:t>
            </a:r>
            <a:endParaRPr sz="1400">
              <a:solidFill>
                <a:schemeClr val="dk1"/>
              </a:solidFill>
              <a:highlight>
                <a:srgbClr val="FFFFFF"/>
              </a:highlight>
              <a:latin typeface="Times"/>
              <a:ea typeface="Times"/>
              <a:cs typeface="Times"/>
              <a:sym typeface="Times"/>
            </a:endParaRPr>
          </a:p>
          <a:p>
            <a:pPr indent="0" lvl="0" marL="457200" rtl="0" algn="just">
              <a:lnSpc>
                <a:spcPct val="163636"/>
              </a:lnSpc>
              <a:spcBef>
                <a:spcPts val="0"/>
              </a:spcBef>
              <a:spcAft>
                <a:spcPts val="0"/>
              </a:spcAft>
              <a:buClr>
                <a:schemeClr val="dk1"/>
              </a:buClr>
              <a:buSzPts val="1100"/>
              <a:buFont typeface="Arial"/>
              <a:buNone/>
            </a:pPr>
            <a:r>
              <a:rPr lang="en" sz="1400">
                <a:solidFill>
                  <a:schemeClr val="dk1"/>
                </a:solidFill>
                <a:highlight>
                  <a:srgbClr val="FFFFFF"/>
                </a:highlight>
                <a:latin typeface="Times"/>
                <a:ea typeface="Times"/>
                <a:cs typeface="Times"/>
                <a:sym typeface="Times"/>
              </a:rPr>
              <a:t>View at: </a:t>
            </a:r>
            <a:r>
              <a:rPr lang="en" sz="1400" u="sng">
                <a:solidFill>
                  <a:srgbClr val="4D8A17"/>
                </a:solidFill>
                <a:highlight>
                  <a:srgbClr val="FFFFFF"/>
                </a:highlight>
                <a:latin typeface="Times"/>
                <a:ea typeface="Times"/>
                <a:cs typeface="Times"/>
                <a:sym typeface="Times"/>
                <a:hlinkClick r:id="rId5">
                  <a:extLst>
                    <a:ext uri="{A12FA001-AC4F-418D-AE19-62706E023703}">
                      <ahyp:hlinkClr val="tx"/>
                    </a:ext>
                  </a:extLst>
                </a:hlinkClick>
              </a:rPr>
              <a:t>Publisher Site</a:t>
            </a:r>
            <a:r>
              <a:rPr lang="en" sz="1400">
                <a:solidFill>
                  <a:schemeClr val="dk1"/>
                </a:solidFill>
                <a:highlight>
                  <a:srgbClr val="FFFFFF"/>
                </a:highlight>
                <a:latin typeface="Times"/>
                <a:ea typeface="Times"/>
                <a:cs typeface="Times"/>
                <a:sym typeface="Times"/>
              </a:rPr>
              <a:t> | </a:t>
            </a:r>
            <a:r>
              <a:rPr lang="en" sz="1400" u="sng">
                <a:solidFill>
                  <a:srgbClr val="4D8A17"/>
                </a:solidFill>
                <a:highlight>
                  <a:srgbClr val="FFFFFF"/>
                </a:highlight>
                <a:latin typeface="Times"/>
                <a:ea typeface="Times"/>
                <a:cs typeface="Times"/>
                <a:sym typeface="Times"/>
                <a:hlinkClick r:id="rId6">
                  <a:extLst>
                    <a:ext uri="{A12FA001-AC4F-418D-AE19-62706E023703}">
                      <ahyp:hlinkClr val="tx"/>
                    </a:ext>
                  </a:extLst>
                </a:hlinkClick>
              </a:rPr>
              <a:t>Google Scholar</a:t>
            </a:r>
            <a:endParaRPr sz="1400" u="sng">
              <a:solidFill>
                <a:srgbClr val="4D8A17"/>
              </a:solidFill>
              <a:highlight>
                <a:srgbClr val="FFFFFF"/>
              </a:highlight>
              <a:latin typeface="Times"/>
              <a:ea typeface="Times"/>
              <a:cs typeface="Times"/>
              <a:sym typeface="Times"/>
            </a:endParaRPr>
          </a:p>
          <a:p>
            <a:pPr indent="-228600" lvl="0" marL="457200" rtl="0" algn="just">
              <a:lnSpc>
                <a:spcPct val="163636"/>
              </a:lnSpc>
              <a:spcBef>
                <a:spcPts val="0"/>
              </a:spcBef>
              <a:spcAft>
                <a:spcPts val="0"/>
              </a:spcAft>
              <a:buClr>
                <a:schemeClr val="dk1"/>
              </a:buClr>
              <a:buSzPts val="1100"/>
              <a:buFont typeface="Arial"/>
              <a:buNone/>
            </a:pPr>
            <a:r>
              <a:rPr lang="en" sz="1400">
                <a:solidFill>
                  <a:schemeClr val="dk1"/>
                </a:solidFill>
                <a:highlight>
                  <a:srgbClr val="FFFFFF"/>
                </a:highlight>
                <a:latin typeface="Times"/>
                <a:ea typeface="Times"/>
                <a:cs typeface="Times"/>
                <a:sym typeface="Times"/>
              </a:rPr>
              <a:t>3. 	V. Sharma and G. Kaur, “High speed, long reach OFDM-FSO transmission link incorporating OSSB and OTSB schemes,” </a:t>
            </a:r>
            <a:r>
              <a:rPr i="1" lang="en" sz="1400">
                <a:solidFill>
                  <a:schemeClr val="dk1"/>
                </a:solidFill>
                <a:highlight>
                  <a:srgbClr val="FFFFFF"/>
                </a:highlight>
                <a:latin typeface="Times"/>
                <a:ea typeface="Times"/>
                <a:cs typeface="Times"/>
                <a:sym typeface="Times"/>
              </a:rPr>
              <a:t>Optik</a:t>
            </a:r>
            <a:r>
              <a:rPr lang="en" sz="1400">
                <a:solidFill>
                  <a:schemeClr val="dk1"/>
                </a:solidFill>
                <a:highlight>
                  <a:srgbClr val="FFFFFF"/>
                </a:highlight>
                <a:latin typeface="Times"/>
                <a:ea typeface="Times"/>
                <a:cs typeface="Times"/>
                <a:sym typeface="Times"/>
              </a:rPr>
              <a:t>, vol. 124, no. 23, pp. 6111–6114, 2013.</a:t>
            </a:r>
            <a:endParaRPr sz="1400">
              <a:solidFill>
                <a:schemeClr val="dk1"/>
              </a:solidFill>
              <a:highlight>
                <a:srgbClr val="FFFFFF"/>
              </a:highlight>
              <a:latin typeface="Times"/>
              <a:ea typeface="Times"/>
              <a:cs typeface="Times"/>
              <a:sym typeface="Times"/>
            </a:endParaRPr>
          </a:p>
          <a:p>
            <a:pPr indent="0" lvl="0" marL="457200" rtl="0" algn="just">
              <a:lnSpc>
                <a:spcPct val="163636"/>
              </a:lnSpc>
              <a:spcBef>
                <a:spcPts val="0"/>
              </a:spcBef>
              <a:spcAft>
                <a:spcPts val="0"/>
              </a:spcAft>
              <a:buClr>
                <a:schemeClr val="dk1"/>
              </a:buClr>
              <a:buSzPts val="1100"/>
              <a:buFont typeface="Arial"/>
              <a:buNone/>
            </a:pPr>
            <a:r>
              <a:rPr lang="en" sz="1400">
                <a:solidFill>
                  <a:schemeClr val="dk1"/>
                </a:solidFill>
                <a:highlight>
                  <a:srgbClr val="FFFFFF"/>
                </a:highlight>
                <a:latin typeface="Times"/>
                <a:ea typeface="Times"/>
                <a:cs typeface="Times"/>
                <a:sym typeface="Times"/>
              </a:rPr>
              <a:t>View at: </a:t>
            </a:r>
            <a:r>
              <a:rPr lang="en" sz="1400" u="sng">
                <a:solidFill>
                  <a:srgbClr val="4D8A17"/>
                </a:solidFill>
                <a:highlight>
                  <a:srgbClr val="FFFFFF"/>
                </a:highlight>
                <a:latin typeface="Times"/>
                <a:ea typeface="Times"/>
                <a:cs typeface="Times"/>
                <a:sym typeface="Times"/>
                <a:hlinkClick r:id="rId7">
                  <a:extLst>
                    <a:ext uri="{A12FA001-AC4F-418D-AE19-62706E023703}">
                      <ahyp:hlinkClr val="tx"/>
                    </a:ext>
                  </a:extLst>
                </a:hlinkClick>
              </a:rPr>
              <a:t>Publisher Site</a:t>
            </a:r>
            <a:r>
              <a:rPr lang="en" sz="1400">
                <a:solidFill>
                  <a:schemeClr val="dk1"/>
                </a:solidFill>
                <a:highlight>
                  <a:srgbClr val="FFFFFF"/>
                </a:highlight>
                <a:latin typeface="Times"/>
                <a:ea typeface="Times"/>
                <a:cs typeface="Times"/>
                <a:sym typeface="Times"/>
              </a:rPr>
              <a:t> | </a:t>
            </a:r>
            <a:r>
              <a:rPr lang="en" sz="1400" u="sng">
                <a:solidFill>
                  <a:srgbClr val="4D8A17"/>
                </a:solidFill>
                <a:highlight>
                  <a:srgbClr val="FFFFFF"/>
                </a:highlight>
                <a:latin typeface="Times"/>
                <a:ea typeface="Times"/>
                <a:cs typeface="Times"/>
                <a:sym typeface="Times"/>
                <a:hlinkClick r:id="rId8">
                  <a:extLst>
                    <a:ext uri="{A12FA001-AC4F-418D-AE19-62706E023703}">
                      <ahyp:hlinkClr val="tx"/>
                    </a:ext>
                  </a:extLst>
                </a:hlinkClick>
              </a:rPr>
              <a:t>Google Scholar</a:t>
            </a:r>
            <a:endParaRPr sz="1400" u="sng">
              <a:solidFill>
                <a:srgbClr val="4D8A17"/>
              </a:solidFill>
              <a:highlight>
                <a:srgbClr val="FFFFFF"/>
              </a:highlight>
              <a:latin typeface="Times"/>
              <a:ea typeface="Times"/>
              <a:cs typeface="Times"/>
              <a:sym typeface="Times"/>
            </a:endParaRPr>
          </a:p>
          <a:p>
            <a:pPr indent="0" lvl="0" marL="457200" rtl="0" algn="just">
              <a:lnSpc>
                <a:spcPct val="153636"/>
              </a:lnSpc>
              <a:spcBef>
                <a:spcPts val="0"/>
              </a:spcBef>
              <a:spcAft>
                <a:spcPts val="0"/>
              </a:spcAft>
              <a:buClr>
                <a:schemeClr val="dk1"/>
              </a:buClr>
              <a:buSzPts val="770"/>
              <a:buFont typeface="Arial"/>
              <a:buNone/>
            </a:pPr>
            <a:r>
              <a:t/>
            </a:r>
            <a:endParaRPr sz="1370">
              <a:solidFill>
                <a:schemeClr val="dk1"/>
              </a:solidFill>
              <a:highlight>
                <a:srgbClr val="FFFFFF"/>
              </a:highlight>
              <a:latin typeface="Times New Roman"/>
              <a:ea typeface="Times New Roman"/>
              <a:cs typeface="Times New Roman"/>
              <a:sym typeface="Times New Roman"/>
            </a:endParaRPr>
          </a:p>
          <a:p>
            <a:pPr indent="0" lvl="0" marL="457200" rtl="0" algn="just">
              <a:lnSpc>
                <a:spcPct val="153636"/>
              </a:lnSpc>
              <a:spcBef>
                <a:spcPts val="0"/>
              </a:spcBef>
              <a:spcAft>
                <a:spcPts val="0"/>
              </a:spcAft>
              <a:buClr>
                <a:schemeClr val="dk1"/>
              </a:buClr>
              <a:buSzPts val="770"/>
              <a:buFont typeface="Arial"/>
              <a:buNone/>
            </a:pPr>
            <a:r>
              <a:t/>
            </a:r>
            <a:endParaRPr sz="1370" u="sng">
              <a:solidFill>
                <a:srgbClr val="4D8A17"/>
              </a:solidFill>
              <a:highlight>
                <a:srgbClr val="FFFFFF"/>
              </a:highlight>
              <a:latin typeface="Times New Roman"/>
              <a:ea typeface="Times New Roman"/>
              <a:cs typeface="Times New Roman"/>
              <a:sym typeface="Times New Roman"/>
            </a:endParaRPr>
          </a:p>
          <a:p>
            <a:pPr indent="0" lvl="0" marL="0" rtl="0" algn="l">
              <a:lnSpc>
                <a:spcPct val="105000"/>
              </a:lnSpc>
              <a:spcBef>
                <a:spcPts val="0"/>
              </a:spcBef>
              <a:spcAft>
                <a:spcPts val="1200"/>
              </a:spcAft>
              <a:buSzPts val="770"/>
              <a:buNone/>
            </a:pPr>
            <a:r>
              <a:t/>
            </a:r>
            <a:endParaRPr sz="1860">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1"/>
          <p:cNvSpPr txBox="1"/>
          <p:nvPr>
            <p:ph idx="1" type="body"/>
          </p:nvPr>
        </p:nvSpPr>
        <p:spPr>
          <a:xfrm>
            <a:off x="311700" y="819975"/>
            <a:ext cx="8520600" cy="3964200"/>
          </a:xfrm>
          <a:prstGeom prst="rect">
            <a:avLst/>
          </a:prstGeom>
        </p:spPr>
        <p:txBody>
          <a:bodyPr anchorCtr="0" anchor="t" bIns="91425" lIns="91425" spcFirstLastPara="1" rIns="91425" wrap="square" tIns="91425">
            <a:normAutofit/>
          </a:bodyPr>
          <a:lstStyle/>
          <a:p>
            <a:pPr indent="-228600" lvl="0" marL="457200" rtl="0" algn="just">
              <a:lnSpc>
                <a:spcPct val="163636"/>
              </a:lnSpc>
              <a:spcBef>
                <a:spcPts val="0"/>
              </a:spcBef>
              <a:spcAft>
                <a:spcPts val="0"/>
              </a:spcAft>
              <a:buClr>
                <a:schemeClr val="dk1"/>
              </a:buClr>
              <a:buSzPts val="1100"/>
              <a:buFont typeface="Arial"/>
              <a:buNone/>
            </a:pPr>
            <a:r>
              <a:rPr lang="en" sz="1400">
                <a:solidFill>
                  <a:schemeClr val="dk1"/>
                </a:solidFill>
                <a:highlight>
                  <a:srgbClr val="FFFFFF"/>
                </a:highlight>
                <a:latin typeface="Times"/>
                <a:ea typeface="Times"/>
                <a:cs typeface="Times"/>
                <a:sym typeface="Times"/>
              </a:rPr>
              <a:t>4. 	V. Sharma and G. Kaur, “High speed, long reach OFDM-FSO transmission link incorporating OSSB and OTSB schemes,” </a:t>
            </a:r>
            <a:r>
              <a:rPr i="1" lang="en" sz="1400">
                <a:solidFill>
                  <a:schemeClr val="dk1"/>
                </a:solidFill>
                <a:highlight>
                  <a:srgbClr val="FFFFFF"/>
                </a:highlight>
                <a:latin typeface="Times"/>
                <a:ea typeface="Times"/>
                <a:cs typeface="Times"/>
                <a:sym typeface="Times"/>
              </a:rPr>
              <a:t>Optik</a:t>
            </a:r>
            <a:r>
              <a:rPr lang="en" sz="1400">
                <a:solidFill>
                  <a:schemeClr val="dk1"/>
                </a:solidFill>
                <a:highlight>
                  <a:srgbClr val="FFFFFF"/>
                </a:highlight>
                <a:latin typeface="Times"/>
                <a:ea typeface="Times"/>
                <a:cs typeface="Times"/>
                <a:sym typeface="Times"/>
              </a:rPr>
              <a:t>, vol. 124, no. 23, pp. 6111–6114, 2013.</a:t>
            </a:r>
            <a:endParaRPr sz="1400">
              <a:solidFill>
                <a:schemeClr val="dk1"/>
              </a:solidFill>
              <a:highlight>
                <a:srgbClr val="FFFFFF"/>
              </a:highlight>
              <a:latin typeface="Times"/>
              <a:ea typeface="Times"/>
              <a:cs typeface="Times"/>
              <a:sym typeface="Times"/>
            </a:endParaRPr>
          </a:p>
          <a:p>
            <a:pPr indent="0" lvl="0" marL="457200" rtl="0" algn="just">
              <a:lnSpc>
                <a:spcPct val="163636"/>
              </a:lnSpc>
              <a:spcBef>
                <a:spcPts val="0"/>
              </a:spcBef>
              <a:spcAft>
                <a:spcPts val="0"/>
              </a:spcAft>
              <a:buClr>
                <a:schemeClr val="dk1"/>
              </a:buClr>
              <a:buSzPts val="1100"/>
              <a:buFont typeface="Arial"/>
              <a:buNone/>
            </a:pPr>
            <a:r>
              <a:rPr lang="en" sz="1400">
                <a:solidFill>
                  <a:schemeClr val="dk1"/>
                </a:solidFill>
                <a:highlight>
                  <a:srgbClr val="FFFFFF"/>
                </a:highlight>
                <a:latin typeface="Times"/>
                <a:ea typeface="Times"/>
                <a:cs typeface="Times"/>
                <a:sym typeface="Times"/>
              </a:rPr>
              <a:t>View at: </a:t>
            </a:r>
            <a:r>
              <a:rPr lang="en" sz="1400" u="sng">
                <a:solidFill>
                  <a:srgbClr val="4D8A17"/>
                </a:solidFill>
                <a:highlight>
                  <a:srgbClr val="FFFFFF"/>
                </a:highlight>
                <a:latin typeface="Times"/>
                <a:ea typeface="Times"/>
                <a:cs typeface="Times"/>
                <a:sym typeface="Times"/>
                <a:hlinkClick r:id="rId3">
                  <a:extLst>
                    <a:ext uri="{A12FA001-AC4F-418D-AE19-62706E023703}">
                      <ahyp:hlinkClr val="tx"/>
                    </a:ext>
                  </a:extLst>
                </a:hlinkClick>
              </a:rPr>
              <a:t>Publisher Site</a:t>
            </a:r>
            <a:r>
              <a:rPr lang="en" sz="1400">
                <a:solidFill>
                  <a:schemeClr val="dk1"/>
                </a:solidFill>
                <a:highlight>
                  <a:srgbClr val="FFFFFF"/>
                </a:highlight>
                <a:latin typeface="Times"/>
                <a:ea typeface="Times"/>
                <a:cs typeface="Times"/>
                <a:sym typeface="Times"/>
              </a:rPr>
              <a:t> | </a:t>
            </a:r>
            <a:r>
              <a:rPr lang="en" sz="1400" u="sng">
                <a:solidFill>
                  <a:srgbClr val="4D8A17"/>
                </a:solidFill>
                <a:highlight>
                  <a:srgbClr val="FFFFFF"/>
                </a:highlight>
                <a:latin typeface="Times"/>
                <a:ea typeface="Times"/>
                <a:cs typeface="Times"/>
                <a:sym typeface="Times"/>
                <a:hlinkClick r:id="rId4">
                  <a:extLst>
                    <a:ext uri="{A12FA001-AC4F-418D-AE19-62706E023703}">
                      <ahyp:hlinkClr val="tx"/>
                    </a:ext>
                  </a:extLst>
                </a:hlinkClick>
              </a:rPr>
              <a:t>Google Scholar</a:t>
            </a:r>
            <a:endParaRPr sz="1400" u="sng">
              <a:solidFill>
                <a:srgbClr val="4D8A17"/>
              </a:solidFill>
              <a:highlight>
                <a:srgbClr val="FFFFFF"/>
              </a:highlight>
              <a:latin typeface="Times"/>
              <a:ea typeface="Times"/>
              <a:cs typeface="Times"/>
              <a:sym typeface="Times"/>
            </a:endParaRPr>
          </a:p>
          <a:p>
            <a:pPr indent="-228600" lvl="0" marL="457200" rtl="0" algn="just">
              <a:lnSpc>
                <a:spcPct val="163636"/>
              </a:lnSpc>
              <a:spcBef>
                <a:spcPts val="0"/>
              </a:spcBef>
              <a:spcAft>
                <a:spcPts val="0"/>
              </a:spcAft>
              <a:buClr>
                <a:schemeClr val="dk1"/>
              </a:buClr>
              <a:buSzPts val="1100"/>
              <a:buFont typeface="Arial"/>
              <a:buNone/>
            </a:pPr>
            <a:r>
              <a:rPr lang="en" sz="1400">
                <a:solidFill>
                  <a:schemeClr val="dk1"/>
                </a:solidFill>
                <a:highlight>
                  <a:srgbClr val="FFFFFF"/>
                </a:highlight>
                <a:latin typeface="Times"/>
                <a:ea typeface="Times"/>
                <a:cs typeface="Times"/>
                <a:sym typeface="Times"/>
              </a:rPr>
              <a:t>5. 	R. K. Z. Sahbudin, M. Kamarulzaman, S. Hitam, M. Mokhtar, and S. B. A. Anas, “Performance of SAC OCDMA-FSO communication systems,” </a:t>
            </a:r>
            <a:r>
              <a:rPr i="1" lang="en" sz="1400">
                <a:solidFill>
                  <a:schemeClr val="dk1"/>
                </a:solidFill>
                <a:highlight>
                  <a:srgbClr val="FFFFFF"/>
                </a:highlight>
                <a:latin typeface="Times"/>
                <a:ea typeface="Times"/>
                <a:cs typeface="Times"/>
                <a:sym typeface="Times"/>
              </a:rPr>
              <a:t>Optik</a:t>
            </a:r>
            <a:r>
              <a:rPr lang="en" sz="1400">
                <a:solidFill>
                  <a:schemeClr val="dk1"/>
                </a:solidFill>
                <a:highlight>
                  <a:srgbClr val="FFFFFF"/>
                </a:highlight>
                <a:latin typeface="Times"/>
                <a:ea typeface="Times"/>
                <a:cs typeface="Times"/>
                <a:sym typeface="Times"/>
              </a:rPr>
              <a:t>, vol. 124, no. 17, pp. 2868–2870, 2013.</a:t>
            </a:r>
            <a:endParaRPr sz="1400">
              <a:solidFill>
                <a:schemeClr val="dk1"/>
              </a:solidFill>
              <a:highlight>
                <a:srgbClr val="FFFFFF"/>
              </a:highlight>
              <a:latin typeface="Times"/>
              <a:ea typeface="Times"/>
              <a:cs typeface="Times"/>
              <a:sym typeface="Times"/>
            </a:endParaRPr>
          </a:p>
          <a:p>
            <a:pPr indent="0" lvl="0" marL="457200" rtl="0" algn="just">
              <a:lnSpc>
                <a:spcPct val="163636"/>
              </a:lnSpc>
              <a:spcBef>
                <a:spcPts val="0"/>
              </a:spcBef>
              <a:spcAft>
                <a:spcPts val="0"/>
              </a:spcAft>
              <a:buClr>
                <a:schemeClr val="dk1"/>
              </a:buClr>
              <a:buSzPts val="1100"/>
              <a:buFont typeface="Arial"/>
              <a:buNone/>
            </a:pPr>
            <a:r>
              <a:rPr lang="en" sz="1400">
                <a:solidFill>
                  <a:schemeClr val="dk1"/>
                </a:solidFill>
                <a:highlight>
                  <a:srgbClr val="FFFFFF"/>
                </a:highlight>
                <a:latin typeface="Times"/>
                <a:ea typeface="Times"/>
                <a:cs typeface="Times"/>
                <a:sym typeface="Times"/>
              </a:rPr>
              <a:t>View at: </a:t>
            </a:r>
            <a:r>
              <a:rPr lang="en" sz="1400" u="sng">
                <a:solidFill>
                  <a:srgbClr val="4D8A17"/>
                </a:solidFill>
                <a:highlight>
                  <a:srgbClr val="FFFFFF"/>
                </a:highlight>
                <a:latin typeface="Times"/>
                <a:ea typeface="Times"/>
                <a:cs typeface="Times"/>
                <a:sym typeface="Times"/>
                <a:hlinkClick r:id="rId5">
                  <a:extLst>
                    <a:ext uri="{A12FA001-AC4F-418D-AE19-62706E023703}">
                      <ahyp:hlinkClr val="tx"/>
                    </a:ext>
                  </a:extLst>
                </a:hlinkClick>
              </a:rPr>
              <a:t>Publisher Site</a:t>
            </a:r>
            <a:r>
              <a:rPr lang="en" sz="1400">
                <a:solidFill>
                  <a:schemeClr val="dk1"/>
                </a:solidFill>
                <a:highlight>
                  <a:srgbClr val="FFFFFF"/>
                </a:highlight>
                <a:latin typeface="Times"/>
                <a:ea typeface="Times"/>
                <a:cs typeface="Times"/>
                <a:sym typeface="Times"/>
              </a:rPr>
              <a:t> | </a:t>
            </a:r>
            <a:r>
              <a:rPr lang="en" sz="1400" u="sng">
                <a:solidFill>
                  <a:srgbClr val="4D8A17"/>
                </a:solidFill>
                <a:highlight>
                  <a:srgbClr val="FFFFFF"/>
                </a:highlight>
                <a:latin typeface="Times"/>
                <a:ea typeface="Times"/>
                <a:cs typeface="Times"/>
                <a:sym typeface="Times"/>
                <a:hlinkClick r:id="rId6">
                  <a:extLst>
                    <a:ext uri="{A12FA001-AC4F-418D-AE19-62706E023703}">
                      <ahyp:hlinkClr val="tx"/>
                    </a:ext>
                  </a:extLst>
                </a:hlinkClick>
              </a:rPr>
              <a:t>Google Scholar</a:t>
            </a:r>
            <a:endParaRPr sz="1400" u="sng">
              <a:solidFill>
                <a:srgbClr val="4D8A17"/>
              </a:solidFill>
              <a:highlight>
                <a:srgbClr val="FFFFFF"/>
              </a:highlight>
              <a:latin typeface="Times"/>
              <a:ea typeface="Times"/>
              <a:cs typeface="Times"/>
              <a:sym typeface="Times"/>
            </a:endParaRPr>
          </a:p>
          <a:p>
            <a:pPr indent="-228600" lvl="0" marL="457200" rtl="0" algn="just">
              <a:lnSpc>
                <a:spcPct val="163636"/>
              </a:lnSpc>
              <a:spcBef>
                <a:spcPts val="0"/>
              </a:spcBef>
              <a:spcAft>
                <a:spcPts val="0"/>
              </a:spcAft>
              <a:buClr>
                <a:schemeClr val="dk1"/>
              </a:buClr>
              <a:buSzPts val="1100"/>
              <a:buFont typeface="Arial"/>
              <a:buNone/>
            </a:pPr>
            <a:r>
              <a:rPr lang="en" sz="1400">
                <a:solidFill>
                  <a:schemeClr val="dk1"/>
                </a:solidFill>
                <a:highlight>
                  <a:srgbClr val="FFFFFF"/>
                </a:highlight>
                <a:latin typeface="Times"/>
                <a:ea typeface="Times"/>
                <a:cs typeface="Times"/>
                <a:sym typeface="Times"/>
              </a:rPr>
              <a:t>6. 	G. Shaulov, J. Patel, B. Whitlock, P. Mena, and R. Scarmozzino, “Simulation-assisted design of free space optical transmission systems,” in </a:t>
            </a:r>
            <a:r>
              <a:rPr i="1" lang="en" sz="1400">
                <a:solidFill>
                  <a:schemeClr val="dk1"/>
                </a:solidFill>
                <a:highlight>
                  <a:srgbClr val="FFFFFF"/>
                </a:highlight>
                <a:latin typeface="Times"/>
                <a:ea typeface="Times"/>
                <a:cs typeface="Times"/>
                <a:sym typeface="Times"/>
              </a:rPr>
              <a:t>Proceedings of the Military Communications Conference (MILCOM '05)</a:t>
            </a:r>
            <a:r>
              <a:rPr lang="en" sz="1400">
                <a:solidFill>
                  <a:schemeClr val="dk1"/>
                </a:solidFill>
                <a:highlight>
                  <a:srgbClr val="FFFFFF"/>
                </a:highlight>
                <a:latin typeface="Times"/>
                <a:ea typeface="Times"/>
                <a:cs typeface="Times"/>
                <a:sym typeface="Times"/>
              </a:rPr>
              <a:t>, vol. 2, pp. 918–922, Atlantic City, NJ, USA, October 2005.</a:t>
            </a:r>
            <a:endParaRPr sz="1400">
              <a:solidFill>
                <a:schemeClr val="dk1"/>
              </a:solidFill>
              <a:highlight>
                <a:srgbClr val="FFFFFF"/>
              </a:highlight>
              <a:latin typeface="Times"/>
              <a:ea typeface="Times"/>
              <a:cs typeface="Times"/>
              <a:sym typeface="Times"/>
            </a:endParaRPr>
          </a:p>
          <a:p>
            <a:pPr indent="0" lvl="0" marL="457200" rtl="0" algn="just">
              <a:lnSpc>
                <a:spcPct val="163636"/>
              </a:lnSpc>
              <a:spcBef>
                <a:spcPts val="0"/>
              </a:spcBef>
              <a:spcAft>
                <a:spcPts val="0"/>
              </a:spcAft>
              <a:buClr>
                <a:schemeClr val="dk1"/>
              </a:buClr>
              <a:buSzPts val="1100"/>
              <a:buFont typeface="Arial"/>
              <a:buNone/>
            </a:pPr>
            <a:r>
              <a:rPr lang="en" sz="1400">
                <a:solidFill>
                  <a:schemeClr val="dk1"/>
                </a:solidFill>
                <a:highlight>
                  <a:srgbClr val="FFFFFF"/>
                </a:highlight>
                <a:latin typeface="Times"/>
                <a:ea typeface="Times"/>
                <a:cs typeface="Times"/>
                <a:sym typeface="Times"/>
              </a:rPr>
              <a:t>View at: </a:t>
            </a:r>
            <a:r>
              <a:rPr lang="en" sz="1400" u="sng">
                <a:solidFill>
                  <a:srgbClr val="4D8A17"/>
                </a:solidFill>
                <a:highlight>
                  <a:srgbClr val="FFFFFF"/>
                </a:highlight>
                <a:latin typeface="Times"/>
                <a:ea typeface="Times"/>
                <a:cs typeface="Times"/>
                <a:sym typeface="Times"/>
                <a:hlinkClick r:id="rId7">
                  <a:extLst>
                    <a:ext uri="{A12FA001-AC4F-418D-AE19-62706E023703}">
                      <ahyp:hlinkClr val="tx"/>
                    </a:ext>
                  </a:extLst>
                </a:hlinkClick>
              </a:rPr>
              <a:t>Publisher Site</a:t>
            </a:r>
            <a:r>
              <a:rPr lang="en" sz="1400">
                <a:solidFill>
                  <a:schemeClr val="dk1"/>
                </a:solidFill>
                <a:highlight>
                  <a:srgbClr val="FFFFFF"/>
                </a:highlight>
                <a:latin typeface="Times"/>
                <a:ea typeface="Times"/>
                <a:cs typeface="Times"/>
                <a:sym typeface="Times"/>
              </a:rPr>
              <a:t> | </a:t>
            </a:r>
            <a:r>
              <a:rPr lang="en" sz="1400" u="sng">
                <a:solidFill>
                  <a:srgbClr val="4D8A17"/>
                </a:solidFill>
                <a:highlight>
                  <a:srgbClr val="FFFFFF"/>
                </a:highlight>
                <a:latin typeface="Times"/>
                <a:ea typeface="Times"/>
                <a:cs typeface="Times"/>
                <a:sym typeface="Times"/>
                <a:hlinkClick r:id="rId8">
                  <a:extLst>
                    <a:ext uri="{A12FA001-AC4F-418D-AE19-62706E023703}">
                      <ahyp:hlinkClr val="tx"/>
                    </a:ext>
                  </a:extLst>
                </a:hlinkClick>
              </a:rPr>
              <a:t>Google Scholar</a:t>
            </a:r>
            <a:endParaRPr sz="1400" u="sng">
              <a:solidFill>
                <a:srgbClr val="4D8A17"/>
              </a:solidFill>
              <a:highlight>
                <a:srgbClr val="FFFFFF"/>
              </a:highlight>
              <a:latin typeface="Times"/>
              <a:ea typeface="Times"/>
              <a:cs typeface="Times"/>
              <a:sym typeface="Times"/>
            </a:endParaRPr>
          </a:p>
          <a:p>
            <a:pPr indent="0" lvl="0" marL="457200" rtl="0" algn="just">
              <a:lnSpc>
                <a:spcPct val="153636"/>
              </a:lnSpc>
              <a:spcBef>
                <a:spcPts val="0"/>
              </a:spcBef>
              <a:spcAft>
                <a:spcPts val="0"/>
              </a:spcAft>
              <a:buClr>
                <a:schemeClr val="dk1"/>
              </a:buClr>
              <a:buSzPts val="770"/>
              <a:buFont typeface="Arial"/>
              <a:buNone/>
            </a:pPr>
            <a:r>
              <a:t/>
            </a:r>
            <a:endParaRPr sz="1400">
              <a:solidFill>
                <a:schemeClr val="dk1"/>
              </a:solidFill>
              <a:highlight>
                <a:srgbClr val="FFFFFF"/>
              </a:highlight>
              <a:latin typeface="Times"/>
              <a:ea typeface="Times"/>
              <a:cs typeface="Times"/>
              <a:sym typeface="Times"/>
            </a:endParaRPr>
          </a:p>
        </p:txBody>
      </p:sp>
      <p:pic>
        <p:nvPicPr>
          <p:cNvPr id="241" name="Google Shape;241;p41"/>
          <p:cNvPicPr preferRelativeResize="0"/>
          <p:nvPr/>
        </p:nvPicPr>
        <p:blipFill>
          <a:blip r:embed="rId9">
            <a:alphaModFix/>
          </a:blip>
          <a:stretch>
            <a:fillRect/>
          </a:stretch>
        </p:blipFill>
        <p:spPr>
          <a:xfrm>
            <a:off x="8005700" y="142475"/>
            <a:ext cx="826600" cy="826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Times New Roman"/>
                <a:ea typeface="Times New Roman"/>
                <a:cs typeface="Times New Roman"/>
                <a:sym typeface="Times New Roman"/>
              </a:rPr>
              <a:t>INTRODUCTION</a:t>
            </a:r>
            <a:endParaRPr b="1">
              <a:latin typeface="Times New Roman"/>
              <a:ea typeface="Times New Roman"/>
              <a:cs typeface="Times New Roman"/>
              <a:sym typeface="Times New Roman"/>
            </a:endParaRPr>
          </a:p>
        </p:txBody>
      </p:sp>
      <p:sp>
        <p:nvSpPr>
          <p:cNvPr id="69" name="Google Shape;69;p15"/>
          <p:cNvSpPr txBox="1"/>
          <p:nvPr>
            <p:ph idx="1" type="body"/>
          </p:nvPr>
        </p:nvSpPr>
        <p:spPr>
          <a:xfrm>
            <a:off x="311700" y="1152475"/>
            <a:ext cx="8520600" cy="3668100"/>
          </a:xfrm>
          <a:prstGeom prst="rect">
            <a:avLst/>
          </a:prstGeom>
        </p:spPr>
        <p:txBody>
          <a:bodyPr anchorCtr="0" anchor="t" bIns="91425" lIns="91425" spcFirstLastPara="1" rIns="91425" wrap="square" tIns="91425">
            <a:normAutofit/>
          </a:bodyPr>
          <a:lstStyle/>
          <a:p>
            <a:pPr indent="-349250" lvl="0" marL="457200" rtl="0" algn="just">
              <a:lnSpc>
                <a:spcPct val="115000"/>
              </a:lnSpc>
              <a:spcBef>
                <a:spcPts val="0"/>
              </a:spcBef>
              <a:spcAft>
                <a:spcPts val="0"/>
              </a:spcAft>
              <a:buSzPts val="1900"/>
              <a:buFont typeface="Times New Roman"/>
              <a:buChar char="●"/>
            </a:pPr>
            <a:r>
              <a:rPr b="1" lang="en" sz="1900">
                <a:latin typeface="Times New Roman"/>
                <a:ea typeface="Times New Roman"/>
                <a:cs typeface="Times New Roman"/>
                <a:sym typeface="Times New Roman"/>
              </a:rPr>
              <a:t>FSO </a:t>
            </a:r>
            <a:r>
              <a:rPr lang="en" sz="1900">
                <a:latin typeface="Times New Roman"/>
                <a:ea typeface="Times New Roman"/>
                <a:cs typeface="Times New Roman"/>
                <a:sym typeface="Times New Roman"/>
              </a:rPr>
              <a:t>s</a:t>
            </a:r>
            <a:r>
              <a:rPr lang="en" sz="1900">
                <a:latin typeface="Times New Roman"/>
                <a:ea typeface="Times New Roman"/>
                <a:cs typeface="Times New Roman"/>
                <a:sym typeface="Times New Roman"/>
              </a:rPr>
              <a:t>tands for "Free Space Optical" communication,</a:t>
            </a:r>
            <a:endParaRPr sz="1900">
              <a:latin typeface="Times New Roman"/>
              <a:ea typeface="Times New Roman"/>
              <a:cs typeface="Times New Roman"/>
              <a:sym typeface="Times New Roman"/>
            </a:endParaRPr>
          </a:p>
          <a:p>
            <a:pPr indent="0" lvl="0" marL="457200" rtl="0" algn="just">
              <a:lnSpc>
                <a:spcPct val="115000"/>
              </a:lnSpc>
              <a:spcBef>
                <a:spcPts val="1200"/>
              </a:spcBef>
              <a:spcAft>
                <a:spcPts val="0"/>
              </a:spcAft>
              <a:buNone/>
            </a:pPr>
            <a:r>
              <a:rPr lang="en" sz="1900">
                <a:latin typeface="Times New Roman"/>
                <a:ea typeface="Times New Roman"/>
                <a:cs typeface="Times New Roman"/>
                <a:sym typeface="Times New Roman"/>
              </a:rPr>
              <a:t>also known as optical wireless communication(OWC).</a:t>
            </a:r>
            <a:endParaRPr sz="1900">
              <a:latin typeface="Times New Roman"/>
              <a:ea typeface="Times New Roman"/>
              <a:cs typeface="Times New Roman"/>
              <a:sym typeface="Times New Roman"/>
            </a:endParaRPr>
          </a:p>
          <a:p>
            <a:pPr indent="-342900" lvl="0" marL="457200" rtl="0" algn="just">
              <a:lnSpc>
                <a:spcPct val="100000"/>
              </a:lnSpc>
              <a:spcBef>
                <a:spcPts val="1200"/>
              </a:spcBef>
              <a:spcAft>
                <a:spcPts val="0"/>
              </a:spcAft>
              <a:buSzPts val="1800"/>
              <a:buFont typeface="Times New Roman"/>
              <a:buChar char="●"/>
            </a:pPr>
            <a:r>
              <a:rPr lang="en" sz="1900">
                <a:latin typeface="Times New Roman"/>
                <a:ea typeface="Times New Roman"/>
                <a:cs typeface="Times New Roman"/>
                <a:sym typeface="Times New Roman"/>
              </a:rPr>
              <a:t>Modulated </a:t>
            </a:r>
            <a:r>
              <a:rPr lang="en" sz="1943">
                <a:latin typeface="Times New Roman"/>
                <a:ea typeface="Times New Roman"/>
                <a:cs typeface="Times New Roman"/>
                <a:sym typeface="Times New Roman"/>
              </a:rPr>
              <a:t>beams of light(IR spectrum ) </a:t>
            </a:r>
            <a:endParaRPr sz="1943">
              <a:latin typeface="Times New Roman"/>
              <a:ea typeface="Times New Roman"/>
              <a:cs typeface="Times New Roman"/>
              <a:sym typeface="Times New Roman"/>
            </a:endParaRPr>
          </a:p>
          <a:p>
            <a:pPr indent="457200" lvl="0" marL="0" rtl="0" algn="just">
              <a:lnSpc>
                <a:spcPct val="100000"/>
              </a:lnSpc>
              <a:spcBef>
                <a:spcPts val="1200"/>
              </a:spcBef>
              <a:spcAft>
                <a:spcPts val="0"/>
              </a:spcAft>
              <a:buNone/>
            </a:pPr>
            <a:r>
              <a:rPr lang="en" sz="1943">
                <a:latin typeface="Times New Roman"/>
                <a:ea typeface="Times New Roman"/>
                <a:cs typeface="Times New Roman"/>
                <a:sym typeface="Times New Roman"/>
              </a:rPr>
              <a:t>is used to transmit data.</a:t>
            </a:r>
            <a:endParaRPr sz="1943">
              <a:latin typeface="Times New Roman"/>
              <a:ea typeface="Times New Roman"/>
              <a:cs typeface="Times New Roman"/>
              <a:sym typeface="Times New Roman"/>
            </a:endParaRPr>
          </a:p>
          <a:p>
            <a:pPr indent="-352005" lvl="0" marL="457200" rtl="0" algn="just">
              <a:lnSpc>
                <a:spcPct val="115000"/>
              </a:lnSpc>
              <a:spcBef>
                <a:spcPts val="1200"/>
              </a:spcBef>
              <a:spcAft>
                <a:spcPts val="0"/>
              </a:spcAft>
              <a:buSzPts val="1943"/>
              <a:buFont typeface="Times New Roman"/>
              <a:buChar char="●"/>
            </a:pPr>
            <a:r>
              <a:rPr lang="en" sz="1943">
                <a:latin typeface="Times New Roman"/>
                <a:ea typeface="Times New Roman"/>
                <a:cs typeface="Times New Roman"/>
                <a:sym typeface="Times New Roman"/>
              </a:rPr>
              <a:t>All transmission happens in free space </a:t>
            </a:r>
            <a:endParaRPr sz="1943">
              <a:latin typeface="Times New Roman"/>
              <a:ea typeface="Times New Roman"/>
              <a:cs typeface="Times New Roman"/>
              <a:sym typeface="Times New Roman"/>
            </a:endParaRPr>
          </a:p>
          <a:p>
            <a:pPr indent="-352005" lvl="0" marL="457200" rtl="0" algn="just">
              <a:lnSpc>
                <a:spcPct val="115000"/>
              </a:lnSpc>
              <a:spcBef>
                <a:spcPts val="0"/>
              </a:spcBef>
              <a:spcAft>
                <a:spcPts val="0"/>
              </a:spcAft>
              <a:buSzPts val="1943"/>
              <a:buFont typeface="Times New Roman"/>
              <a:buChar char="●"/>
            </a:pPr>
            <a:r>
              <a:rPr lang="en" sz="1943">
                <a:latin typeface="Times New Roman"/>
                <a:ea typeface="Times New Roman"/>
                <a:cs typeface="Times New Roman"/>
                <a:sym typeface="Times New Roman"/>
              </a:rPr>
              <a:t>Range is short to medium distances. </a:t>
            </a:r>
            <a:endParaRPr sz="1943">
              <a:latin typeface="Times New Roman"/>
              <a:ea typeface="Times New Roman"/>
              <a:cs typeface="Times New Roman"/>
              <a:sym typeface="Times New Roman"/>
            </a:endParaRPr>
          </a:p>
          <a:p>
            <a:pPr indent="-339305" lvl="0" marL="457200" rtl="0" algn="just">
              <a:lnSpc>
                <a:spcPct val="115000"/>
              </a:lnSpc>
              <a:spcBef>
                <a:spcPts val="0"/>
              </a:spcBef>
              <a:spcAft>
                <a:spcPts val="0"/>
              </a:spcAft>
              <a:buSzPts val="1743"/>
              <a:buFont typeface="Times New Roman"/>
              <a:buChar char="●"/>
            </a:pPr>
            <a:r>
              <a:rPr lang="en" sz="1943">
                <a:latin typeface="Times New Roman"/>
                <a:ea typeface="Times New Roman"/>
                <a:cs typeface="Times New Roman"/>
                <a:sym typeface="Times New Roman"/>
              </a:rPr>
              <a:t>Works on line-of-sight propagation</a:t>
            </a:r>
            <a:r>
              <a:rPr lang="en" sz="1600">
                <a:latin typeface="Times New Roman"/>
                <a:ea typeface="Times New Roman"/>
                <a:cs typeface="Times New Roman"/>
                <a:sym typeface="Times New Roman"/>
              </a:rPr>
              <a:t>.</a:t>
            </a:r>
            <a:endParaRPr sz="2000"/>
          </a:p>
        </p:txBody>
      </p:sp>
      <p:pic>
        <p:nvPicPr>
          <p:cNvPr id="70" name="Google Shape;70;p15"/>
          <p:cNvPicPr preferRelativeResize="0"/>
          <p:nvPr/>
        </p:nvPicPr>
        <p:blipFill>
          <a:blip r:embed="rId3">
            <a:alphaModFix/>
          </a:blip>
          <a:stretch>
            <a:fillRect/>
          </a:stretch>
        </p:blipFill>
        <p:spPr>
          <a:xfrm>
            <a:off x="8005700" y="142475"/>
            <a:ext cx="826600" cy="826600"/>
          </a:xfrm>
          <a:prstGeom prst="rect">
            <a:avLst/>
          </a:prstGeom>
          <a:noFill/>
          <a:ln>
            <a:noFill/>
          </a:ln>
        </p:spPr>
      </p:pic>
      <p:pic>
        <p:nvPicPr>
          <p:cNvPr id="71" name="Google Shape;71;p15"/>
          <p:cNvPicPr preferRelativeResize="0"/>
          <p:nvPr/>
        </p:nvPicPr>
        <p:blipFill rotWithShape="1">
          <a:blip r:embed="rId4">
            <a:alphaModFix/>
          </a:blip>
          <a:srcRect b="0" l="-7010" r="7009" t="0"/>
          <a:stretch/>
        </p:blipFill>
        <p:spPr>
          <a:xfrm>
            <a:off x="6125500" y="1152475"/>
            <a:ext cx="2706800" cy="3515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243675" y="935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HOW DOES FSO WORKS ?</a:t>
            </a:r>
            <a:endParaRPr b="1"/>
          </a:p>
        </p:txBody>
      </p:sp>
      <p:pic>
        <p:nvPicPr>
          <p:cNvPr id="77" name="Google Shape;77;p16"/>
          <p:cNvPicPr preferRelativeResize="0"/>
          <p:nvPr/>
        </p:nvPicPr>
        <p:blipFill rotWithShape="1">
          <a:blip r:embed="rId3">
            <a:alphaModFix/>
          </a:blip>
          <a:srcRect b="20288" l="0" r="0" t="10445"/>
          <a:stretch/>
        </p:blipFill>
        <p:spPr>
          <a:xfrm>
            <a:off x="447950" y="958875"/>
            <a:ext cx="8248100" cy="3712900"/>
          </a:xfrm>
          <a:prstGeom prst="rect">
            <a:avLst/>
          </a:prstGeom>
          <a:noFill/>
          <a:ln>
            <a:noFill/>
          </a:ln>
        </p:spPr>
      </p:pic>
      <p:pic>
        <p:nvPicPr>
          <p:cNvPr id="78" name="Google Shape;78;p16"/>
          <p:cNvPicPr preferRelativeResize="0"/>
          <p:nvPr/>
        </p:nvPicPr>
        <p:blipFill>
          <a:blip r:embed="rId4">
            <a:alphaModFix/>
          </a:blip>
          <a:stretch>
            <a:fillRect/>
          </a:stretch>
        </p:blipFill>
        <p:spPr>
          <a:xfrm>
            <a:off x="8005700" y="142475"/>
            <a:ext cx="826600" cy="826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id="83" name="Google Shape;83;p17"/>
          <p:cNvPicPr preferRelativeResize="0"/>
          <p:nvPr/>
        </p:nvPicPr>
        <p:blipFill>
          <a:blip r:embed="rId3">
            <a:alphaModFix/>
          </a:blip>
          <a:stretch>
            <a:fillRect/>
          </a:stretch>
        </p:blipFill>
        <p:spPr>
          <a:xfrm>
            <a:off x="8005700" y="142475"/>
            <a:ext cx="826600" cy="826600"/>
          </a:xfrm>
          <a:prstGeom prst="rect">
            <a:avLst/>
          </a:prstGeom>
          <a:noFill/>
          <a:ln>
            <a:noFill/>
          </a:ln>
        </p:spPr>
      </p:pic>
      <p:sp>
        <p:nvSpPr>
          <p:cNvPr id="84" name="Google Shape;84;p17"/>
          <p:cNvSpPr txBox="1"/>
          <p:nvPr>
            <p:ph idx="1" type="body"/>
          </p:nvPr>
        </p:nvSpPr>
        <p:spPr>
          <a:xfrm>
            <a:off x="311700" y="0"/>
            <a:ext cx="8520600" cy="51435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b="1" lang="en" sz="2100" u="sng">
                <a:solidFill>
                  <a:schemeClr val="dk1"/>
                </a:solidFill>
                <a:latin typeface="Times"/>
                <a:ea typeface="Times"/>
                <a:cs typeface="Times"/>
                <a:sym typeface="Times"/>
              </a:rPr>
              <a:t>CHARACTERISTICS</a:t>
            </a:r>
            <a:r>
              <a:rPr b="1" lang="en" sz="2100" u="sng">
                <a:solidFill>
                  <a:schemeClr val="dk1"/>
                </a:solidFill>
                <a:latin typeface="Times"/>
                <a:ea typeface="Times"/>
                <a:cs typeface="Times"/>
                <a:sym typeface="Times"/>
              </a:rPr>
              <a:t> OF FSO COMMUNICATION</a:t>
            </a:r>
            <a:endParaRPr b="1" u="sng">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b="1">
              <a:latin typeface="Times New Roman"/>
              <a:ea typeface="Times New Roman"/>
              <a:cs typeface="Times New Roman"/>
              <a:sym typeface="Times New Roman"/>
            </a:endParaRPr>
          </a:p>
          <a:p>
            <a:pPr indent="-368300" lvl="0" marL="457200" rtl="0" algn="l">
              <a:spcBef>
                <a:spcPts val="1200"/>
              </a:spcBef>
              <a:spcAft>
                <a:spcPts val="0"/>
              </a:spcAft>
              <a:buSzPts val="2200"/>
              <a:buFont typeface="Times New Roman"/>
              <a:buChar char="●"/>
            </a:pPr>
            <a:r>
              <a:rPr lang="en" sz="2200">
                <a:latin typeface="Times New Roman"/>
                <a:ea typeface="Times New Roman"/>
                <a:cs typeface="Times New Roman"/>
                <a:sym typeface="Times New Roman"/>
              </a:rPr>
              <a:t>Line of Sight Communication</a:t>
            </a:r>
            <a:endParaRPr sz="2200">
              <a:latin typeface="Times New Roman"/>
              <a:ea typeface="Times New Roman"/>
              <a:cs typeface="Times New Roman"/>
              <a:sym typeface="Times New Roman"/>
            </a:endParaRPr>
          </a:p>
          <a:p>
            <a:pPr indent="-368300" lvl="0" marL="457200" rtl="0" algn="l">
              <a:spcBef>
                <a:spcPts val="0"/>
              </a:spcBef>
              <a:spcAft>
                <a:spcPts val="0"/>
              </a:spcAft>
              <a:buSzPts val="2200"/>
              <a:buFont typeface="Times New Roman"/>
              <a:buChar char="●"/>
            </a:pPr>
            <a:r>
              <a:rPr lang="en" sz="2200">
                <a:latin typeface="Times New Roman"/>
                <a:ea typeface="Times New Roman"/>
                <a:cs typeface="Times New Roman"/>
                <a:sym typeface="Times New Roman"/>
              </a:rPr>
              <a:t>High Data Rate</a:t>
            </a:r>
            <a:endParaRPr sz="2200">
              <a:latin typeface="Times New Roman"/>
              <a:ea typeface="Times New Roman"/>
              <a:cs typeface="Times New Roman"/>
              <a:sym typeface="Times New Roman"/>
            </a:endParaRPr>
          </a:p>
          <a:p>
            <a:pPr indent="-368300" lvl="0" marL="457200" rtl="0" algn="l">
              <a:spcBef>
                <a:spcPts val="0"/>
              </a:spcBef>
              <a:spcAft>
                <a:spcPts val="0"/>
              </a:spcAft>
              <a:buSzPts val="2200"/>
              <a:buFont typeface="Times New Roman"/>
              <a:buChar char="●"/>
            </a:pPr>
            <a:r>
              <a:rPr lang="en" sz="2200">
                <a:latin typeface="Times New Roman"/>
                <a:ea typeface="Times New Roman"/>
                <a:cs typeface="Times New Roman"/>
                <a:sym typeface="Times New Roman"/>
              </a:rPr>
              <a:t>Low Latency</a:t>
            </a:r>
            <a:endParaRPr sz="2200">
              <a:latin typeface="Times New Roman"/>
              <a:ea typeface="Times New Roman"/>
              <a:cs typeface="Times New Roman"/>
              <a:sym typeface="Times New Roman"/>
            </a:endParaRPr>
          </a:p>
          <a:p>
            <a:pPr indent="-368300" lvl="0" marL="457200" rtl="0" algn="l">
              <a:spcBef>
                <a:spcPts val="0"/>
              </a:spcBef>
              <a:spcAft>
                <a:spcPts val="0"/>
              </a:spcAft>
              <a:buSzPts val="2200"/>
              <a:buFont typeface="Times New Roman"/>
              <a:buChar char="●"/>
            </a:pPr>
            <a:r>
              <a:rPr lang="en" sz="2200">
                <a:latin typeface="Times New Roman"/>
                <a:ea typeface="Times New Roman"/>
                <a:cs typeface="Times New Roman"/>
                <a:sym typeface="Times New Roman"/>
              </a:rPr>
              <a:t>No Spectrum licensing</a:t>
            </a:r>
            <a:endParaRPr sz="2200">
              <a:latin typeface="Times New Roman"/>
              <a:ea typeface="Times New Roman"/>
              <a:cs typeface="Times New Roman"/>
              <a:sym typeface="Times New Roman"/>
            </a:endParaRPr>
          </a:p>
          <a:p>
            <a:pPr indent="-368300" lvl="0" marL="457200" rtl="0" algn="l">
              <a:spcBef>
                <a:spcPts val="0"/>
              </a:spcBef>
              <a:spcAft>
                <a:spcPts val="0"/>
              </a:spcAft>
              <a:buSzPts val="2200"/>
              <a:buFont typeface="Times New Roman"/>
              <a:buChar char="●"/>
            </a:pPr>
            <a:r>
              <a:rPr lang="en" sz="2200">
                <a:latin typeface="Times New Roman"/>
                <a:ea typeface="Times New Roman"/>
                <a:cs typeface="Times New Roman"/>
                <a:sym typeface="Times New Roman"/>
              </a:rPr>
              <a:t>Security</a:t>
            </a:r>
            <a:endParaRPr sz="2200">
              <a:latin typeface="Times New Roman"/>
              <a:ea typeface="Times New Roman"/>
              <a:cs typeface="Times New Roman"/>
              <a:sym typeface="Times New Roman"/>
            </a:endParaRPr>
          </a:p>
          <a:p>
            <a:pPr indent="-368300" lvl="0" marL="457200" rtl="0" algn="l">
              <a:spcBef>
                <a:spcPts val="0"/>
              </a:spcBef>
              <a:spcAft>
                <a:spcPts val="0"/>
              </a:spcAft>
              <a:buSzPts val="2200"/>
              <a:buFont typeface="Times New Roman"/>
              <a:buChar char="●"/>
            </a:pPr>
            <a:r>
              <a:rPr lang="en" sz="2200">
                <a:latin typeface="Times New Roman"/>
                <a:ea typeface="Times New Roman"/>
                <a:cs typeface="Times New Roman"/>
                <a:sym typeface="Times New Roman"/>
              </a:rPr>
              <a:t>Immunity of Electromagnetic </a:t>
            </a:r>
            <a:endParaRPr sz="2200">
              <a:latin typeface="Times New Roman"/>
              <a:ea typeface="Times New Roman"/>
              <a:cs typeface="Times New Roman"/>
              <a:sym typeface="Times New Roman"/>
            </a:endParaRPr>
          </a:p>
          <a:p>
            <a:pPr indent="0" lvl="0" marL="457200" rtl="0" algn="l">
              <a:spcBef>
                <a:spcPts val="1200"/>
              </a:spcBef>
              <a:spcAft>
                <a:spcPts val="0"/>
              </a:spcAft>
              <a:buNone/>
            </a:pPr>
            <a:r>
              <a:rPr lang="en" sz="2200">
                <a:latin typeface="Times New Roman"/>
                <a:ea typeface="Times New Roman"/>
                <a:cs typeface="Times New Roman"/>
                <a:sym typeface="Times New Roman"/>
              </a:rPr>
              <a:t>Interference</a:t>
            </a:r>
            <a:endParaRPr sz="2200">
              <a:latin typeface="Times New Roman"/>
              <a:ea typeface="Times New Roman"/>
              <a:cs typeface="Times New Roman"/>
              <a:sym typeface="Times New Roman"/>
            </a:endParaRPr>
          </a:p>
          <a:p>
            <a:pPr indent="-368300" lvl="0" marL="457200" rtl="0" algn="l">
              <a:spcBef>
                <a:spcPts val="1200"/>
              </a:spcBef>
              <a:spcAft>
                <a:spcPts val="0"/>
              </a:spcAft>
              <a:buSzPts val="2200"/>
              <a:buFont typeface="Times New Roman"/>
              <a:buChar char="●"/>
            </a:pPr>
            <a:r>
              <a:rPr lang="en" sz="2200">
                <a:latin typeface="Times New Roman"/>
                <a:ea typeface="Times New Roman"/>
                <a:cs typeface="Times New Roman"/>
                <a:sym typeface="Times New Roman"/>
              </a:rPr>
              <a:t>No Physical Cables</a:t>
            </a:r>
            <a:endParaRPr sz="2200">
              <a:latin typeface="Times New Roman"/>
              <a:ea typeface="Times New Roman"/>
              <a:cs typeface="Times New Roman"/>
              <a:sym typeface="Times New Roman"/>
            </a:endParaRPr>
          </a:p>
          <a:p>
            <a:pPr indent="-368300" lvl="0" marL="457200" rtl="0" algn="l">
              <a:spcBef>
                <a:spcPts val="0"/>
              </a:spcBef>
              <a:spcAft>
                <a:spcPts val="0"/>
              </a:spcAft>
              <a:buSzPts val="2200"/>
              <a:buFont typeface="Times New Roman"/>
              <a:buChar char="●"/>
            </a:pPr>
            <a:r>
              <a:rPr lang="en" sz="2200">
                <a:latin typeface="Times New Roman"/>
                <a:ea typeface="Times New Roman"/>
                <a:cs typeface="Times New Roman"/>
                <a:sym typeface="Times New Roman"/>
              </a:rPr>
              <a:t>Energy Efficiency</a:t>
            </a:r>
            <a:endParaRPr sz="2200">
              <a:latin typeface="Times New Roman"/>
              <a:ea typeface="Times New Roman"/>
              <a:cs typeface="Times New Roman"/>
              <a:sym typeface="Times New Roman"/>
            </a:endParaRPr>
          </a:p>
          <a:p>
            <a:pPr indent="0" lvl="0" marL="0" rtl="0" algn="l">
              <a:spcBef>
                <a:spcPts val="1200"/>
              </a:spcBef>
              <a:spcAft>
                <a:spcPts val="0"/>
              </a:spcAft>
              <a:buNone/>
            </a:pPr>
            <a:r>
              <a:t/>
            </a:r>
            <a:endParaRPr b="1">
              <a:latin typeface="Times New Roman"/>
              <a:ea typeface="Times New Roman"/>
              <a:cs typeface="Times New Roman"/>
              <a:sym typeface="Times New Roman"/>
            </a:endParaRPr>
          </a:p>
          <a:p>
            <a:pPr indent="0" lvl="0" marL="0" rtl="0" algn="l">
              <a:lnSpc>
                <a:spcPct val="150000"/>
              </a:lnSpc>
              <a:spcBef>
                <a:spcPts val="1200"/>
              </a:spcBef>
              <a:spcAft>
                <a:spcPts val="0"/>
              </a:spcAft>
              <a:buNone/>
            </a:pPr>
            <a:r>
              <a:t/>
            </a:r>
            <a:endParaRPr>
              <a:latin typeface="Times New Roman"/>
              <a:ea typeface="Times New Roman"/>
              <a:cs typeface="Times New Roman"/>
              <a:sym typeface="Times New Roman"/>
            </a:endParaRPr>
          </a:p>
          <a:p>
            <a:pPr indent="0" lvl="0" marL="0" rtl="0" algn="l">
              <a:spcBef>
                <a:spcPts val="1200"/>
              </a:spcBef>
              <a:spcAft>
                <a:spcPts val="1200"/>
              </a:spcAft>
              <a:buClr>
                <a:schemeClr val="dk1"/>
              </a:buClr>
              <a:buSzPts val="1100"/>
              <a:buFont typeface="Arial"/>
              <a:buNone/>
            </a:pPr>
            <a:r>
              <a:t/>
            </a:r>
            <a:endParaRPr>
              <a:latin typeface="Times New Roman"/>
              <a:ea typeface="Times New Roman"/>
              <a:cs typeface="Times New Roman"/>
              <a:sym typeface="Times New Roman"/>
            </a:endParaRPr>
          </a:p>
        </p:txBody>
      </p:sp>
      <p:pic>
        <p:nvPicPr>
          <p:cNvPr id="85" name="Google Shape;85;p17"/>
          <p:cNvPicPr preferRelativeResize="0"/>
          <p:nvPr/>
        </p:nvPicPr>
        <p:blipFill>
          <a:blip r:embed="rId4">
            <a:alphaModFix/>
          </a:blip>
          <a:stretch>
            <a:fillRect/>
          </a:stretch>
        </p:blipFill>
        <p:spPr>
          <a:xfrm>
            <a:off x="5129475" y="823325"/>
            <a:ext cx="2581433" cy="1936075"/>
          </a:xfrm>
          <a:prstGeom prst="rect">
            <a:avLst/>
          </a:prstGeom>
          <a:noFill/>
          <a:ln>
            <a:noFill/>
          </a:ln>
          <a:effectLst>
            <a:outerShdw blurRad="57150" rotWithShape="0" algn="bl" dir="21540000" dist="19050">
              <a:srgbClr val="000000"/>
            </a:outerShdw>
          </a:effectLst>
        </p:spPr>
      </p:pic>
      <p:pic>
        <p:nvPicPr>
          <p:cNvPr id="86" name="Google Shape;86;p17"/>
          <p:cNvPicPr preferRelativeResize="0"/>
          <p:nvPr/>
        </p:nvPicPr>
        <p:blipFill rotWithShape="1">
          <a:blip r:embed="rId5">
            <a:alphaModFix/>
          </a:blip>
          <a:srcRect b="9913" l="9847" r="9959" t="11408"/>
          <a:stretch/>
        </p:blipFill>
        <p:spPr>
          <a:xfrm>
            <a:off x="5129475" y="3012683"/>
            <a:ext cx="2581425" cy="1907842"/>
          </a:xfrm>
          <a:prstGeom prst="rect">
            <a:avLst/>
          </a:prstGeom>
          <a:noFill/>
          <a:ln>
            <a:noFill/>
          </a:ln>
          <a:effectLst>
            <a:outerShdw blurRad="57150" rotWithShape="0" algn="bl" dir="21540000" dist="19050">
              <a:srgbClr val="000000"/>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idx="1" type="body"/>
          </p:nvPr>
        </p:nvSpPr>
        <p:spPr>
          <a:xfrm>
            <a:off x="0" y="247500"/>
            <a:ext cx="9144000" cy="4648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u="sng">
                <a:solidFill>
                  <a:schemeClr val="dk1"/>
                </a:solidFill>
                <a:latin typeface="Times New Roman"/>
                <a:ea typeface="Times New Roman"/>
                <a:cs typeface="Times New Roman"/>
                <a:sym typeface="Times New Roman"/>
              </a:rPr>
              <a:t>ADVANTAGES OF FSO</a:t>
            </a:r>
            <a:endParaRPr b="1" u="sng">
              <a:solidFill>
                <a:schemeClr val="dk1"/>
              </a:solidFill>
              <a:latin typeface="Times New Roman"/>
              <a:ea typeface="Times New Roman"/>
              <a:cs typeface="Times New Roman"/>
              <a:sym typeface="Times New Roman"/>
            </a:endParaRPr>
          </a:p>
          <a:p>
            <a:pPr indent="-342900" lvl="0" marL="457200" rtl="0" algn="l">
              <a:spcBef>
                <a:spcPts val="1200"/>
              </a:spcBef>
              <a:spcAft>
                <a:spcPts val="0"/>
              </a:spcAft>
              <a:buSzPts val="1800"/>
              <a:buChar char="●"/>
            </a:pPr>
            <a:r>
              <a:rPr lang="en"/>
              <a:t>High Data Rates</a:t>
            </a:r>
            <a:endParaRPr/>
          </a:p>
          <a:p>
            <a:pPr indent="-342900" lvl="0" marL="457200" rtl="0" algn="l">
              <a:spcBef>
                <a:spcPts val="0"/>
              </a:spcBef>
              <a:spcAft>
                <a:spcPts val="0"/>
              </a:spcAft>
              <a:buSzPts val="1800"/>
              <a:buChar char="●"/>
            </a:pPr>
            <a:r>
              <a:rPr lang="en"/>
              <a:t>Security</a:t>
            </a:r>
            <a:endParaRPr/>
          </a:p>
          <a:p>
            <a:pPr indent="-342900" lvl="0" marL="457200" rtl="0" algn="l">
              <a:spcBef>
                <a:spcPts val="0"/>
              </a:spcBef>
              <a:spcAft>
                <a:spcPts val="0"/>
              </a:spcAft>
              <a:buSzPts val="1800"/>
              <a:buChar char="●"/>
            </a:pPr>
            <a:r>
              <a:rPr lang="en"/>
              <a:t>No Spectrum Licensing</a:t>
            </a:r>
            <a:endParaRPr/>
          </a:p>
          <a:p>
            <a:pPr indent="-342900" lvl="0" marL="457200" rtl="0" algn="l">
              <a:spcBef>
                <a:spcPts val="0"/>
              </a:spcBef>
              <a:spcAft>
                <a:spcPts val="0"/>
              </a:spcAft>
              <a:buSzPts val="1800"/>
              <a:buChar char="●"/>
            </a:pPr>
            <a:r>
              <a:rPr lang="en"/>
              <a:t>Quick Deployment</a:t>
            </a:r>
            <a:endParaRPr/>
          </a:p>
          <a:p>
            <a:pPr indent="-342900" lvl="0" marL="457200" rtl="0" algn="l">
              <a:spcBef>
                <a:spcPts val="0"/>
              </a:spcBef>
              <a:spcAft>
                <a:spcPts val="0"/>
              </a:spcAft>
              <a:buSzPts val="1800"/>
              <a:buChar char="●"/>
            </a:pPr>
            <a:r>
              <a:rPr lang="en"/>
              <a:t>Energy Efficiency</a:t>
            </a:r>
            <a:endParaRPr/>
          </a:p>
          <a:p>
            <a:pPr indent="0" lvl="0" marL="0" rtl="0" algn="ctr">
              <a:spcBef>
                <a:spcPts val="1200"/>
              </a:spcBef>
              <a:spcAft>
                <a:spcPts val="0"/>
              </a:spcAft>
              <a:buNone/>
            </a:pPr>
            <a:r>
              <a:rPr b="1" lang="en" u="sng">
                <a:solidFill>
                  <a:schemeClr val="dk1"/>
                </a:solidFill>
                <a:latin typeface="Times New Roman"/>
                <a:ea typeface="Times New Roman"/>
                <a:cs typeface="Times New Roman"/>
                <a:sym typeface="Times New Roman"/>
              </a:rPr>
              <a:t>DISADVANTAGES OF FSO</a:t>
            </a:r>
            <a:endParaRPr b="1" u="sng">
              <a:solidFill>
                <a:schemeClr val="dk1"/>
              </a:solidFill>
              <a:latin typeface="Times New Roman"/>
              <a:ea typeface="Times New Roman"/>
              <a:cs typeface="Times New Roman"/>
              <a:sym typeface="Times New Roman"/>
            </a:endParaRPr>
          </a:p>
          <a:p>
            <a:pPr indent="-342900" lvl="0" marL="457200" rtl="0" algn="l">
              <a:spcBef>
                <a:spcPts val="1200"/>
              </a:spcBef>
              <a:spcAft>
                <a:spcPts val="0"/>
              </a:spcAft>
              <a:buSzPts val="1800"/>
              <a:buChar char="●"/>
            </a:pPr>
            <a:r>
              <a:rPr lang="en"/>
              <a:t>Line of Sight(LOS) requirement</a:t>
            </a:r>
            <a:endParaRPr/>
          </a:p>
          <a:p>
            <a:pPr indent="-342900" lvl="0" marL="457200" rtl="0" algn="l">
              <a:spcBef>
                <a:spcPts val="0"/>
              </a:spcBef>
              <a:spcAft>
                <a:spcPts val="0"/>
              </a:spcAft>
              <a:buSzPts val="1800"/>
              <a:buChar char="●"/>
            </a:pPr>
            <a:r>
              <a:rPr lang="en"/>
              <a:t>Weather Dependence</a:t>
            </a:r>
            <a:endParaRPr/>
          </a:p>
          <a:p>
            <a:pPr indent="-342900" lvl="0" marL="457200" rtl="0" algn="l">
              <a:spcBef>
                <a:spcPts val="0"/>
              </a:spcBef>
              <a:spcAft>
                <a:spcPts val="0"/>
              </a:spcAft>
              <a:buSzPts val="1800"/>
              <a:buChar char="●"/>
            </a:pPr>
            <a:r>
              <a:rPr lang="en"/>
              <a:t>Limited Range</a:t>
            </a:r>
            <a:endParaRPr/>
          </a:p>
          <a:p>
            <a:pPr indent="-342900" lvl="0" marL="457200" rtl="0" algn="l">
              <a:spcBef>
                <a:spcPts val="0"/>
              </a:spcBef>
              <a:spcAft>
                <a:spcPts val="0"/>
              </a:spcAft>
              <a:buSzPts val="1800"/>
              <a:buChar char="●"/>
            </a:pPr>
            <a:r>
              <a:rPr lang="en"/>
              <a:t>Security Challenges </a:t>
            </a:r>
            <a:endParaRPr/>
          </a:p>
          <a:p>
            <a:pPr indent="-342900" lvl="0" marL="457200" rtl="0" algn="l">
              <a:spcBef>
                <a:spcPts val="0"/>
              </a:spcBef>
              <a:spcAft>
                <a:spcPts val="0"/>
              </a:spcAft>
              <a:buSzPts val="1800"/>
              <a:buChar char="●"/>
            </a:pPr>
            <a:r>
              <a:rPr lang="en"/>
              <a:t>Interference from A</a:t>
            </a:r>
            <a:r>
              <a:rPr lang="en"/>
              <a:t>mbient</a:t>
            </a:r>
            <a:r>
              <a:rPr lang="en"/>
              <a:t> Light</a:t>
            </a:r>
            <a:endParaRPr/>
          </a:p>
        </p:txBody>
      </p:sp>
      <p:pic>
        <p:nvPicPr>
          <p:cNvPr id="92" name="Google Shape;92;p18"/>
          <p:cNvPicPr preferRelativeResize="0"/>
          <p:nvPr/>
        </p:nvPicPr>
        <p:blipFill>
          <a:blip r:embed="rId3">
            <a:alphaModFix/>
          </a:blip>
          <a:stretch>
            <a:fillRect/>
          </a:stretch>
        </p:blipFill>
        <p:spPr>
          <a:xfrm>
            <a:off x="8005700" y="142475"/>
            <a:ext cx="826600" cy="826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idx="1" type="body"/>
          </p:nvPr>
        </p:nvSpPr>
        <p:spPr>
          <a:xfrm>
            <a:off x="311700" y="167350"/>
            <a:ext cx="8520600" cy="47352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900" u="sng">
                <a:solidFill>
                  <a:schemeClr val="dk1"/>
                </a:solidFill>
                <a:latin typeface="Times New Roman"/>
                <a:ea typeface="Times New Roman"/>
                <a:cs typeface="Times New Roman"/>
                <a:sym typeface="Times New Roman"/>
              </a:rPr>
              <a:t>OPTISYSTEM </a:t>
            </a:r>
            <a:endParaRPr b="1" sz="1900" u="sng">
              <a:solidFill>
                <a:schemeClr val="dk1"/>
              </a:solidFill>
              <a:latin typeface="Times New Roman"/>
              <a:ea typeface="Times New Roman"/>
              <a:cs typeface="Times New Roman"/>
              <a:sym typeface="Times New Roman"/>
            </a:endParaRPr>
          </a:p>
          <a:p>
            <a:pPr indent="0" lvl="0" marL="457200" rtl="0" algn="l">
              <a:lnSpc>
                <a:spcPct val="100000"/>
              </a:lnSpc>
              <a:spcBef>
                <a:spcPts val="1200"/>
              </a:spcBef>
              <a:spcAft>
                <a:spcPts val="0"/>
              </a:spcAft>
              <a:buNone/>
            </a:pPr>
            <a:r>
              <a:rPr lang="en">
                <a:latin typeface="Times New Roman"/>
                <a:ea typeface="Times New Roman"/>
                <a:cs typeface="Times New Roman"/>
                <a:sym typeface="Times New Roman"/>
              </a:rPr>
              <a:t>OptiSystem is a software tool used for designing, testing, and simulating optical communication systems. It's a powerful simulation platform that enables engineers and researchers to model and analyze the performance of optical systems before actual implementation.</a:t>
            </a:r>
            <a:endParaRPr>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b="1" lang="en">
                <a:latin typeface="Times New Roman"/>
                <a:ea typeface="Times New Roman"/>
                <a:cs typeface="Times New Roman"/>
                <a:sym typeface="Times New Roman"/>
              </a:rPr>
              <a:t>GUI(Graphical User Interface)</a:t>
            </a:r>
            <a:endParaRPr b="1">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b="1" lang="en">
                <a:latin typeface="Times New Roman"/>
                <a:ea typeface="Times New Roman"/>
                <a:cs typeface="Times New Roman"/>
                <a:sym typeface="Times New Roman"/>
              </a:rPr>
              <a:t>Extensive Component Library</a:t>
            </a:r>
            <a:endParaRPr b="1">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b="1" lang="en">
                <a:latin typeface="Times New Roman"/>
                <a:ea typeface="Times New Roman"/>
                <a:cs typeface="Times New Roman"/>
                <a:sym typeface="Times New Roman"/>
              </a:rPr>
              <a:t>Simulation and Analysis Tool</a:t>
            </a:r>
            <a:endParaRPr b="1">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b="1" lang="en">
                <a:latin typeface="Times New Roman"/>
                <a:ea typeface="Times New Roman"/>
                <a:cs typeface="Times New Roman"/>
                <a:sym typeface="Times New Roman"/>
              </a:rPr>
              <a:t>Optical Fibre Communication Modelling</a:t>
            </a:r>
            <a:endParaRPr b="1">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b="1" lang="en">
                <a:latin typeface="Times New Roman"/>
                <a:ea typeface="Times New Roman"/>
                <a:cs typeface="Times New Roman"/>
                <a:sym typeface="Times New Roman"/>
              </a:rPr>
              <a:t>Educational Use</a:t>
            </a:r>
            <a:endParaRPr b="1">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b="1" lang="en">
                <a:latin typeface="Times New Roman"/>
                <a:ea typeface="Times New Roman"/>
                <a:cs typeface="Times New Roman"/>
                <a:sym typeface="Times New Roman"/>
              </a:rPr>
              <a:t>Integration</a:t>
            </a:r>
            <a:r>
              <a:rPr b="1" lang="en">
                <a:latin typeface="Times New Roman"/>
                <a:ea typeface="Times New Roman"/>
                <a:cs typeface="Times New Roman"/>
                <a:sym typeface="Times New Roman"/>
              </a:rPr>
              <a:t> Capabilities</a:t>
            </a:r>
            <a:endParaRPr b="1">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b="1" lang="en">
                <a:latin typeface="Times New Roman"/>
                <a:ea typeface="Times New Roman"/>
                <a:cs typeface="Times New Roman"/>
                <a:sym typeface="Times New Roman"/>
              </a:rPr>
              <a:t>Documentation and support</a:t>
            </a:r>
            <a:endParaRPr b="1">
              <a:latin typeface="Times New Roman"/>
              <a:ea typeface="Times New Roman"/>
              <a:cs typeface="Times New Roman"/>
              <a:sym typeface="Times New Roman"/>
            </a:endParaRPr>
          </a:p>
          <a:p>
            <a:pPr indent="0" lvl="0" marL="457200" rtl="0" algn="l">
              <a:spcBef>
                <a:spcPts val="1200"/>
              </a:spcBef>
              <a:spcAft>
                <a:spcPts val="0"/>
              </a:spcAft>
              <a:buNone/>
            </a:pPr>
            <a:r>
              <a:t/>
            </a:r>
            <a:endParaRPr b="1">
              <a:latin typeface="Times New Roman"/>
              <a:ea typeface="Times New Roman"/>
              <a:cs typeface="Times New Roman"/>
              <a:sym typeface="Times New Roman"/>
            </a:endParaRPr>
          </a:p>
          <a:p>
            <a:pPr indent="0" lvl="0" marL="457200" rtl="0" algn="l">
              <a:spcBef>
                <a:spcPts val="1200"/>
              </a:spcBef>
              <a:spcAft>
                <a:spcPts val="1200"/>
              </a:spcAft>
              <a:buClr>
                <a:schemeClr val="dk1"/>
              </a:buClr>
              <a:buSzPts val="1100"/>
              <a:buFont typeface="Arial"/>
              <a:buNone/>
            </a:pPr>
            <a:r>
              <a:t/>
            </a:r>
            <a:endParaRPr/>
          </a:p>
        </p:txBody>
      </p:sp>
      <p:pic>
        <p:nvPicPr>
          <p:cNvPr id="98" name="Google Shape;98;p19"/>
          <p:cNvPicPr preferRelativeResize="0"/>
          <p:nvPr/>
        </p:nvPicPr>
        <p:blipFill>
          <a:blip r:embed="rId3">
            <a:alphaModFix/>
          </a:blip>
          <a:stretch>
            <a:fillRect/>
          </a:stretch>
        </p:blipFill>
        <p:spPr>
          <a:xfrm>
            <a:off x="8005700" y="0"/>
            <a:ext cx="826600" cy="826600"/>
          </a:xfrm>
          <a:prstGeom prst="rect">
            <a:avLst/>
          </a:prstGeom>
          <a:noFill/>
          <a:ln>
            <a:noFill/>
          </a:ln>
        </p:spPr>
      </p:pic>
      <p:pic>
        <p:nvPicPr>
          <p:cNvPr id="99" name="Google Shape;99;p19"/>
          <p:cNvPicPr preferRelativeResize="0"/>
          <p:nvPr/>
        </p:nvPicPr>
        <p:blipFill rotWithShape="1">
          <a:blip r:embed="rId4">
            <a:alphaModFix/>
          </a:blip>
          <a:srcRect b="30881" l="0" r="1826" t="0"/>
          <a:stretch/>
        </p:blipFill>
        <p:spPr>
          <a:xfrm>
            <a:off x="4857025" y="2087875"/>
            <a:ext cx="4051900" cy="1981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20"/>
          <p:cNvPicPr preferRelativeResize="0"/>
          <p:nvPr/>
        </p:nvPicPr>
        <p:blipFill>
          <a:blip r:embed="rId3">
            <a:alphaModFix/>
          </a:blip>
          <a:stretch>
            <a:fillRect/>
          </a:stretch>
        </p:blipFill>
        <p:spPr>
          <a:xfrm>
            <a:off x="8005700" y="142475"/>
            <a:ext cx="826600" cy="826600"/>
          </a:xfrm>
          <a:prstGeom prst="rect">
            <a:avLst/>
          </a:prstGeom>
          <a:noFill/>
          <a:ln>
            <a:noFill/>
          </a:ln>
        </p:spPr>
      </p:pic>
      <p:sp>
        <p:nvSpPr>
          <p:cNvPr id="105" name="Google Shape;105;p20"/>
          <p:cNvSpPr txBox="1"/>
          <p:nvPr/>
        </p:nvSpPr>
        <p:spPr>
          <a:xfrm>
            <a:off x="388350" y="214575"/>
            <a:ext cx="8367300" cy="46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u="sng">
                <a:solidFill>
                  <a:schemeClr val="dk2"/>
                </a:solidFill>
              </a:rPr>
              <a:t>AIM</a:t>
            </a:r>
            <a:endParaRPr b="1" sz="1800" u="sng">
              <a:solidFill>
                <a:schemeClr val="dk2"/>
              </a:solidFill>
            </a:endParaRPr>
          </a:p>
          <a:p>
            <a:pPr indent="0" lvl="0" marL="0" rtl="0" algn="l">
              <a:spcBef>
                <a:spcPts val="0"/>
              </a:spcBef>
              <a:spcAft>
                <a:spcPts val="0"/>
              </a:spcAft>
              <a:buNone/>
            </a:pPr>
            <a:r>
              <a:t/>
            </a:r>
            <a:endParaRPr b="1" sz="1800" u="sng">
              <a:solidFill>
                <a:schemeClr val="dk2"/>
              </a:solidFill>
            </a:endParaRPr>
          </a:p>
          <a:p>
            <a:pPr indent="-342900" lvl="0" marL="457200" rtl="0" algn="l">
              <a:lnSpc>
                <a:spcPct val="150000"/>
              </a:lnSpc>
              <a:spcBef>
                <a:spcPts val="0"/>
              </a:spcBef>
              <a:spcAft>
                <a:spcPts val="0"/>
              </a:spcAft>
              <a:buClr>
                <a:schemeClr val="dk2"/>
              </a:buClr>
              <a:buSzPts val="1800"/>
              <a:buFont typeface="Times New Roman"/>
              <a:buChar char="●"/>
            </a:pPr>
            <a:r>
              <a:rPr lang="en" sz="1800">
                <a:solidFill>
                  <a:schemeClr val="dk2"/>
                </a:solidFill>
                <a:latin typeface="Times New Roman"/>
                <a:ea typeface="Times New Roman"/>
                <a:cs typeface="Times New Roman"/>
                <a:sym typeface="Times New Roman"/>
              </a:rPr>
              <a:t>Simulation of a FSO network in the Optisystem Software</a:t>
            </a:r>
            <a:endParaRPr sz="1800">
              <a:solidFill>
                <a:schemeClr val="dk2"/>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chemeClr val="dk2"/>
              </a:buClr>
              <a:buSzPts val="1800"/>
              <a:buFont typeface="Times New Roman"/>
              <a:buChar char="●"/>
            </a:pPr>
            <a:r>
              <a:rPr lang="en" sz="1800">
                <a:solidFill>
                  <a:schemeClr val="dk2"/>
                </a:solidFill>
                <a:latin typeface="Times New Roman"/>
                <a:ea typeface="Times New Roman"/>
                <a:cs typeface="Times New Roman"/>
                <a:sym typeface="Times New Roman"/>
              </a:rPr>
              <a:t>Connecting two areas of Delhi in Optisystem via FSO</a:t>
            </a:r>
            <a:endParaRPr sz="1800">
              <a:solidFill>
                <a:schemeClr val="dk2"/>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chemeClr val="dk2"/>
              </a:buClr>
              <a:buSzPts val="1800"/>
              <a:buFont typeface="Times New Roman"/>
              <a:buChar char="●"/>
            </a:pPr>
            <a:r>
              <a:rPr lang="en" sz="1800">
                <a:solidFill>
                  <a:schemeClr val="dk2"/>
                </a:solidFill>
                <a:latin typeface="Times New Roman"/>
                <a:ea typeface="Times New Roman"/>
                <a:cs typeface="Times New Roman"/>
                <a:sym typeface="Times New Roman"/>
              </a:rPr>
              <a:t>Study the data transfer rate in every weather in the simulated area</a:t>
            </a:r>
            <a:endParaRPr sz="1800">
              <a:solidFill>
                <a:schemeClr val="dk2"/>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chemeClr val="dk2"/>
              </a:buClr>
              <a:buSzPts val="1800"/>
              <a:buFont typeface="Times New Roman"/>
              <a:buChar char="●"/>
            </a:pPr>
            <a:r>
              <a:rPr lang="en" sz="1800">
                <a:solidFill>
                  <a:schemeClr val="dk2"/>
                </a:solidFill>
                <a:latin typeface="Times New Roman"/>
                <a:ea typeface="Times New Roman"/>
                <a:cs typeface="Times New Roman"/>
                <a:sym typeface="Times New Roman"/>
              </a:rPr>
              <a:t>Improve the efficiency of the transfer rate in every weather</a:t>
            </a:r>
            <a:endParaRPr sz="1800">
              <a:solidFill>
                <a:schemeClr val="dk2"/>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chemeClr val="dk2"/>
              </a:buClr>
              <a:buSzPts val="1800"/>
              <a:buChar char="●"/>
            </a:pPr>
            <a:r>
              <a:rPr lang="en" sz="1800">
                <a:solidFill>
                  <a:schemeClr val="dk2"/>
                </a:solidFill>
                <a:latin typeface="Times New Roman"/>
                <a:ea typeface="Times New Roman"/>
                <a:cs typeface="Times New Roman"/>
                <a:sym typeface="Times New Roman"/>
              </a:rPr>
              <a:t>Plot the </a:t>
            </a:r>
            <a:r>
              <a:rPr lang="en" sz="1820">
                <a:solidFill>
                  <a:schemeClr val="dk2"/>
                </a:solidFill>
                <a:latin typeface="Times New Roman"/>
                <a:ea typeface="Times New Roman"/>
                <a:cs typeface="Times New Roman"/>
                <a:sym typeface="Times New Roman"/>
              </a:rPr>
              <a:t>Graph of variation of Q factor with respect to the used wavelengths at each node for clear season, hasty season and rainy season</a:t>
            </a:r>
            <a:endParaRPr sz="1820">
              <a:solidFill>
                <a:schemeClr val="dk2"/>
              </a:solidFill>
              <a:latin typeface="Times New Roman"/>
              <a:ea typeface="Times New Roman"/>
              <a:cs typeface="Times New Roman"/>
              <a:sym typeface="Times New Roman"/>
            </a:endParaRPr>
          </a:p>
          <a:p>
            <a:pPr indent="-344170" lvl="0" marL="457200" rtl="0" algn="l">
              <a:lnSpc>
                <a:spcPct val="150000"/>
              </a:lnSpc>
              <a:spcBef>
                <a:spcPts val="0"/>
              </a:spcBef>
              <a:spcAft>
                <a:spcPts val="0"/>
              </a:spcAft>
              <a:buClr>
                <a:schemeClr val="dk2"/>
              </a:buClr>
              <a:buSzPts val="1820"/>
              <a:buFont typeface="Times New Roman"/>
              <a:buChar char="●"/>
            </a:pPr>
            <a:r>
              <a:rPr lang="en" sz="1820">
                <a:solidFill>
                  <a:schemeClr val="dk2"/>
                </a:solidFill>
                <a:latin typeface="Times New Roman"/>
                <a:ea typeface="Times New Roman"/>
                <a:cs typeface="Times New Roman"/>
                <a:sym typeface="Times New Roman"/>
              </a:rPr>
              <a:t>Plot </a:t>
            </a:r>
            <a:r>
              <a:rPr lang="en" sz="1800">
                <a:solidFill>
                  <a:schemeClr val="dk2"/>
                </a:solidFill>
                <a:latin typeface="Times New Roman"/>
                <a:ea typeface="Times New Roman"/>
                <a:cs typeface="Times New Roman"/>
                <a:sym typeface="Times New Roman"/>
              </a:rPr>
              <a:t>the received output eye diagram (1550 nm) at different nodes for clear season, hasty season and rainy season</a:t>
            </a:r>
            <a:endParaRPr sz="1800">
              <a:solidFill>
                <a:schemeClr val="dk2"/>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Network </a:t>
            </a:r>
            <a:r>
              <a:rPr lang="en"/>
              <a:t>Topologies used in Project</a:t>
            </a:r>
            <a:endParaRPr/>
          </a:p>
        </p:txBody>
      </p:sp>
      <p:sp>
        <p:nvSpPr>
          <p:cNvPr id="111" name="Google Shape;111;p21"/>
          <p:cNvSpPr txBox="1"/>
          <p:nvPr>
            <p:ph idx="1" type="body"/>
          </p:nvPr>
        </p:nvSpPr>
        <p:spPr>
          <a:xfrm>
            <a:off x="736400" y="1506375"/>
            <a:ext cx="8520600" cy="3416400"/>
          </a:xfrm>
          <a:prstGeom prst="rect">
            <a:avLst/>
          </a:prstGeom>
        </p:spPr>
        <p:txBody>
          <a:bodyPr anchorCtr="0" anchor="t" bIns="91425" lIns="91425" spcFirstLastPara="1" rIns="91425" wrap="square" tIns="91425">
            <a:normAutofit/>
          </a:bodyPr>
          <a:lstStyle/>
          <a:p>
            <a:pPr indent="-368300" lvl="0" marL="457200" rtl="0" algn="l">
              <a:lnSpc>
                <a:spcPct val="150000"/>
              </a:lnSpc>
              <a:spcBef>
                <a:spcPts val="0"/>
              </a:spcBef>
              <a:spcAft>
                <a:spcPts val="0"/>
              </a:spcAft>
              <a:buSzPts val="2200"/>
              <a:buChar char="❖"/>
            </a:pPr>
            <a:r>
              <a:rPr lang="en" sz="2200"/>
              <a:t>Bus Topology</a:t>
            </a:r>
            <a:endParaRPr sz="2200"/>
          </a:p>
          <a:p>
            <a:pPr indent="-368300" lvl="0" marL="457200" rtl="0" algn="l">
              <a:lnSpc>
                <a:spcPct val="150000"/>
              </a:lnSpc>
              <a:spcBef>
                <a:spcPts val="0"/>
              </a:spcBef>
              <a:spcAft>
                <a:spcPts val="0"/>
              </a:spcAft>
              <a:buSzPts val="2200"/>
              <a:buChar char="❖"/>
            </a:pPr>
            <a:r>
              <a:rPr lang="en" sz="2200"/>
              <a:t>Ring Topology</a:t>
            </a:r>
            <a:endParaRPr sz="2200"/>
          </a:p>
          <a:p>
            <a:pPr indent="-368300" lvl="0" marL="457200" rtl="0" algn="l">
              <a:lnSpc>
                <a:spcPct val="150000"/>
              </a:lnSpc>
              <a:spcBef>
                <a:spcPts val="0"/>
              </a:spcBef>
              <a:spcAft>
                <a:spcPts val="0"/>
              </a:spcAft>
              <a:buSzPts val="2200"/>
              <a:buChar char="❖"/>
            </a:pPr>
            <a:r>
              <a:rPr lang="en" sz="2200"/>
              <a:t>Hybrid Topology</a:t>
            </a:r>
            <a:endParaRPr sz="22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